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44" r:id="rId2"/>
    <p:sldId id="345" r:id="rId3"/>
    <p:sldId id="347" r:id="rId4"/>
    <p:sldId id="367" r:id="rId5"/>
    <p:sldId id="373" r:id="rId6"/>
    <p:sldId id="391" r:id="rId7"/>
    <p:sldId id="395" r:id="rId8"/>
    <p:sldId id="399" r:id="rId9"/>
    <p:sldId id="374" r:id="rId10"/>
    <p:sldId id="371" r:id="rId11"/>
    <p:sldId id="369" r:id="rId12"/>
    <p:sldId id="370" r:id="rId13"/>
    <p:sldId id="375" r:id="rId14"/>
    <p:sldId id="376" r:id="rId15"/>
    <p:sldId id="377" r:id="rId16"/>
    <p:sldId id="379" r:id="rId17"/>
    <p:sldId id="378" r:id="rId18"/>
    <p:sldId id="380" r:id="rId19"/>
    <p:sldId id="383" r:id="rId20"/>
    <p:sldId id="382" r:id="rId21"/>
    <p:sldId id="384" r:id="rId22"/>
    <p:sldId id="381" r:id="rId23"/>
    <p:sldId id="386" r:id="rId24"/>
    <p:sldId id="387" r:id="rId25"/>
    <p:sldId id="388" r:id="rId26"/>
    <p:sldId id="389" r:id="rId27"/>
    <p:sldId id="390" r:id="rId28"/>
    <p:sldId id="349" r:id="rId29"/>
    <p:sldId id="350" r:id="rId30"/>
    <p:sldId id="351" r:id="rId31"/>
    <p:sldId id="352" r:id="rId32"/>
    <p:sldId id="355" r:id="rId33"/>
    <p:sldId id="362" r:id="rId34"/>
    <p:sldId id="365" r:id="rId35"/>
    <p:sldId id="392" r:id="rId36"/>
    <p:sldId id="393" r:id="rId37"/>
    <p:sldId id="394" r:id="rId38"/>
    <p:sldId id="397" r:id="rId39"/>
    <p:sldId id="366" r:id="rId40"/>
    <p:sldId id="398" r:id="rId41"/>
    <p:sldId id="400" r:id="rId42"/>
  </p:sldIdLst>
  <p:sldSz cx="9144000" cy="6858000" type="screen4x3"/>
  <p:notesSz cx="6858000" cy="9926638"/>
  <p:defaultTextStyle>
    <a:defPPr>
      <a:defRPr lang="pt-BR"/>
    </a:defPPr>
    <a:lvl1pPr algn="l" rtl="0" fontAlgn="base">
      <a:spcBef>
        <a:spcPct val="20000"/>
      </a:spcBef>
      <a:spcAft>
        <a:spcPct val="0"/>
      </a:spcAft>
      <a:buChar char="•"/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ane Aparecida Correa" initials="" lastIdx="4" clrIdx="0"/>
  <p:cmAuthor id="1" name="usuario" initials="" lastIdx="1" clrIdx="1"/>
  <p:cmAuthor id="2" name="inst" initials="i" lastIdx="0" clrIdx="2">
    <p:extLst>
      <p:ext uri="{19B8F6BF-5375-455C-9EA6-DF929625EA0E}">
        <p15:presenceInfo xmlns:p15="http://schemas.microsoft.com/office/powerpoint/2012/main" userId="S-1-5-21-2111925415-1864448222-1547373570-25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66"/>
    <a:srgbClr val="008080"/>
    <a:srgbClr val="006600"/>
    <a:srgbClr val="FF6600"/>
    <a:srgbClr val="99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1443" autoAdjust="0"/>
  </p:normalViewPr>
  <p:slideViewPr>
    <p:cSldViewPr>
      <p:cViewPr varScale="1">
        <p:scale>
          <a:sx n="105" d="100"/>
          <a:sy n="105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8" y="-60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9AB82F-1913-4374-8750-35043C621908}" type="doc">
      <dgm:prSet loTypeId="urn:microsoft.com/office/officeart/2005/8/layout/radial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55A30DF-EF73-40ED-8773-8716E5DF2EA6}">
      <dgm:prSet phldrT="[Texto]"/>
      <dgm:spPr/>
      <dgm:t>
        <a:bodyPr/>
        <a:lstStyle/>
        <a:p>
          <a:r>
            <a:rPr lang="en-US" dirty="0"/>
            <a:t>LDB</a:t>
          </a:r>
          <a:endParaRPr lang="pt-BR" dirty="0"/>
        </a:p>
      </dgm:t>
    </dgm:pt>
    <dgm:pt modelId="{A6A88299-5CE8-4BF3-BBDB-7B21609558B7}" type="parTrans" cxnId="{4B05DA58-AAB0-46BE-A978-D180FBC09E6F}">
      <dgm:prSet/>
      <dgm:spPr/>
      <dgm:t>
        <a:bodyPr/>
        <a:lstStyle/>
        <a:p>
          <a:endParaRPr lang="pt-BR"/>
        </a:p>
      </dgm:t>
    </dgm:pt>
    <dgm:pt modelId="{8AABB334-7328-435D-A6E6-1204F0095592}" type="sibTrans" cxnId="{4B05DA58-AAB0-46BE-A978-D180FBC09E6F}">
      <dgm:prSet/>
      <dgm:spPr/>
      <dgm:t>
        <a:bodyPr/>
        <a:lstStyle/>
        <a:p>
          <a:endParaRPr lang="pt-BR"/>
        </a:p>
      </dgm:t>
    </dgm:pt>
    <dgm:pt modelId="{32A06BC5-6762-45E8-9D16-0BC1A184E50F}">
      <dgm:prSet phldrT="[Texto]"/>
      <dgm:spPr/>
      <dgm:t>
        <a:bodyPr/>
        <a:lstStyle/>
        <a:p>
          <a:r>
            <a:rPr lang="en-US" dirty="0" err="1"/>
            <a:t>Municípios</a:t>
          </a:r>
          <a:endParaRPr lang="en-US" dirty="0"/>
        </a:p>
        <a:p>
          <a:r>
            <a:rPr lang="en-US" dirty="0"/>
            <a:t>(ART. 18)</a:t>
          </a:r>
          <a:endParaRPr lang="pt-BR" dirty="0"/>
        </a:p>
      </dgm:t>
    </dgm:pt>
    <dgm:pt modelId="{D779981A-5E42-455C-B724-EB7D9D54FD57}" type="parTrans" cxnId="{AC645858-E0B5-44E4-9F20-51EC710F94EF}">
      <dgm:prSet/>
      <dgm:spPr/>
      <dgm:t>
        <a:bodyPr/>
        <a:lstStyle/>
        <a:p>
          <a:endParaRPr lang="pt-BR"/>
        </a:p>
      </dgm:t>
    </dgm:pt>
    <dgm:pt modelId="{45B54EAD-BF57-42AA-8526-F5792989341B}" type="sibTrans" cxnId="{AC645858-E0B5-44E4-9F20-51EC710F94EF}">
      <dgm:prSet/>
      <dgm:spPr/>
      <dgm:t>
        <a:bodyPr/>
        <a:lstStyle/>
        <a:p>
          <a:endParaRPr lang="pt-BR"/>
        </a:p>
      </dgm:t>
    </dgm:pt>
    <dgm:pt modelId="{4C9540C1-D9E8-4DA3-AC00-F1FC6C142F59}">
      <dgm:prSet phldrT="[Texto]"/>
      <dgm:spPr/>
      <dgm:t>
        <a:bodyPr/>
        <a:lstStyle/>
        <a:p>
          <a:r>
            <a:rPr lang="en-US" dirty="0" err="1"/>
            <a:t>Estados</a:t>
          </a:r>
          <a:endParaRPr lang="en-US" dirty="0"/>
        </a:p>
        <a:p>
          <a:r>
            <a:rPr lang="en-US" dirty="0"/>
            <a:t>(ART. 17)</a:t>
          </a:r>
          <a:endParaRPr lang="pt-BR" dirty="0"/>
        </a:p>
      </dgm:t>
    </dgm:pt>
    <dgm:pt modelId="{DA3BE870-D571-41CA-A910-89A83C8CF652}" type="parTrans" cxnId="{296AFDBD-8820-4111-8F30-6703561A853A}">
      <dgm:prSet/>
      <dgm:spPr/>
      <dgm:t>
        <a:bodyPr/>
        <a:lstStyle/>
        <a:p>
          <a:endParaRPr lang="pt-BR"/>
        </a:p>
      </dgm:t>
    </dgm:pt>
    <dgm:pt modelId="{D4FE9291-EF80-496C-B03D-43CE5DD335C8}" type="sibTrans" cxnId="{296AFDBD-8820-4111-8F30-6703561A853A}">
      <dgm:prSet/>
      <dgm:spPr/>
      <dgm:t>
        <a:bodyPr/>
        <a:lstStyle/>
        <a:p>
          <a:endParaRPr lang="pt-BR"/>
        </a:p>
      </dgm:t>
    </dgm:pt>
    <dgm:pt modelId="{951C2A6D-3091-4DD6-A50F-FA68E93D0B7D}">
      <dgm:prSet phldrT="[Texto]"/>
      <dgm:spPr/>
      <dgm:t>
        <a:bodyPr/>
        <a:lstStyle/>
        <a:p>
          <a:r>
            <a:rPr lang="en-US" dirty="0" err="1"/>
            <a:t>União</a:t>
          </a:r>
          <a:endParaRPr lang="en-US" dirty="0"/>
        </a:p>
        <a:p>
          <a:r>
            <a:rPr lang="en-US" dirty="0"/>
            <a:t>(ART. 16)</a:t>
          </a:r>
          <a:endParaRPr lang="pt-BR" dirty="0"/>
        </a:p>
      </dgm:t>
    </dgm:pt>
    <dgm:pt modelId="{00EE13BD-6CE3-4DDC-90E9-792D2BC631D6}" type="parTrans" cxnId="{016F78DF-D289-42BE-83C8-D989762CA1D6}">
      <dgm:prSet/>
      <dgm:spPr/>
      <dgm:t>
        <a:bodyPr/>
        <a:lstStyle/>
        <a:p>
          <a:endParaRPr lang="pt-BR"/>
        </a:p>
      </dgm:t>
    </dgm:pt>
    <dgm:pt modelId="{6EDA5EB0-E40C-4B61-AB76-F2EAA094077C}" type="sibTrans" cxnId="{016F78DF-D289-42BE-83C8-D989762CA1D6}">
      <dgm:prSet/>
      <dgm:spPr/>
      <dgm:t>
        <a:bodyPr/>
        <a:lstStyle/>
        <a:p>
          <a:endParaRPr lang="pt-BR"/>
        </a:p>
      </dgm:t>
    </dgm:pt>
    <dgm:pt modelId="{666129EA-DD4C-4E45-9B94-68AA3C1CB95B}" type="pres">
      <dgm:prSet presAssocID="{449AB82F-1913-4374-8750-35043C62190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DF3740B-EF21-4669-BB99-FE9C87175A42}" type="pres">
      <dgm:prSet presAssocID="{449AB82F-1913-4374-8750-35043C621908}" presName="radial" presStyleCnt="0">
        <dgm:presLayoutVars>
          <dgm:animLvl val="ctr"/>
        </dgm:presLayoutVars>
      </dgm:prSet>
      <dgm:spPr/>
    </dgm:pt>
    <dgm:pt modelId="{120A2A58-3F1E-4DE6-A4B1-AA06009766C3}" type="pres">
      <dgm:prSet presAssocID="{B55A30DF-EF73-40ED-8773-8716E5DF2EA6}" presName="centerShape" presStyleLbl="vennNode1" presStyleIdx="0" presStyleCnt="4"/>
      <dgm:spPr/>
      <dgm:t>
        <a:bodyPr/>
        <a:lstStyle/>
        <a:p>
          <a:endParaRPr lang="pt-BR"/>
        </a:p>
      </dgm:t>
    </dgm:pt>
    <dgm:pt modelId="{7CAD4204-7284-4B20-8735-1680658D5E4C}" type="pres">
      <dgm:prSet presAssocID="{32A06BC5-6762-45E8-9D16-0BC1A184E50F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F1581B-A72B-40E2-8B35-8E252A7AFD20}" type="pres">
      <dgm:prSet presAssocID="{4C9540C1-D9E8-4DA3-AC00-F1FC6C142F59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357CB6-CD80-44EE-AB12-EDA01649202D}" type="pres">
      <dgm:prSet presAssocID="{951C2A6D-3091-4DD6-A50F-FA68E93D0B7D}" presName="node" presStyleLbl="vennNode1" presStyleIdx="3" presStyleCnt="4" custScaleY="10275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1CEAD11-027D-4DEB-8F2C-52AAFBF99CB4}" type="presOf" srcId="{32A06BC5-6762-45E8-9D16-0BC1A184E50F}" destId="{7CAD4204-7284-4B20-8735-1680658D5E4C}" srcOrd="0" destOrd="0" presId="urn:microsoft.com/office/officeart/2005/8/layout/radial3"/>
    <dgm:cxn modelId="{F849E692-BB5B-444F-8F8B-D48249980AA1}" type="presOf" srcId="{4C9540C1-D9E8-4DA3-AC00-F1FC6C142F59}" destId="{DBF1581B-A72B-40E2-8B35-8E252A7AFD20}" srcOrd="0" destOrd="0" presId="urn:microsoft.com/office/officeart/2005/8/layout/radial3"/>
    <dgm:cxn modelId="{B2B8EF97-EBE7-474B-AAC8-EB35DA977E0F}" type="presOf" srcId="{951C2A6D-3091-4DD6-A50F-FA68E93D0B7D}" destId="{52357CB6-CD80-44EE-AB12-EDA01649202D}" srcOrd="0" destOrd="0" presId="urn:microsoft.com/office/officeart/2005/8/layout/radial3"/>
    <dgm:cxn modelId="{016F78DF-D289-42BE-83C8-D989762CA1D6}" srcId="{B55A30DF-EF73-40ED-8773-8716E5DF2EA6}" destId="{951C2A6D-3091-4DD6-A50F-FA68E93D0B7D}" srcOrd="2" destOrd="0" parTransId="{00EE13BD-6CE3-4DDC-90E9-792D2BC631D6}" sibTransId="{6EDA5EB0-E40C-4B61-AB76-F2EAA094077C}"/>
    <dgm:cxn modelId="{4B05DA58-AAB0-46BE-A978-D180FBC09E6F}" srcId="{449AB82F-1913-4374-8750-35043C621908}" destId="{B55A30DF-EF73-40ED-8773-8716E5DF2EA6}" srcOrd="0" destOrd="0" parTransId="{A6A88299-5CE8-4BF3-BBDB-7B21609558B7}" sibTransId="{8AABB334-7328-435D-A6E6-1204F0095592}"/>
    <dgm:cxn modelId="{296AFDBD-8820-4111-8F30-6703561A853A}" srcId="{B55A30DF-EF73-40ED-8773-8716E5DF2EA6}" destId="{4C9540C1-D9E8-4DA3-AC00-F1FC6C142F59}" srcOrd="1" destOrd="0" parTransId="{DA3BE870-D571-41CA-A910-89A83C8CF652}" sibTransId="{D4FE9291-EF80-496C-B03D-43CE5DD335C8}"/>
    <dgm:cxn modelId="{8D3EC571-4138-4613-A1B1-876349881860}" type="presOf" srcId="{449AB82F-1913-4374-8750-35043C621908}" destId="{666129EA-DD4C-4E45-9B94-68AA3C1CB95B}" srcOrd="0" destOrd="0" presId="urn:microsoft.com/office/officeart/2005/8/layout/radial3"/>
    <dgm:cxn modelId="{AC645858-E0B5-44E4-9F20-51EC710F94EF}" srcId="{B55A30DF-EF73-40ED-8773-8716E5DF2EA6}" destId="{32A06BC5-6762-45E8-9D16-0BC1A184E50F}" srcOrd="0" destOrd="0" parTransId="{D779981A-5E42-455C-B724-EB7D9D54FD57}" sibTransId="{45B54EAD-BF57-42AA-8526-F5792989341B}"/>
    <dgm:cxn modelId="{C589EBD7-6316-47FE-AE16-029CA775B6B8}" type="presOf" srcId="{B55A30DF-EF73-40ED-8773-8716E5DF2EA6}" destId="{120A2A58-3F1E-4DE6-A4B1-AA06009766C3}" srcOrd="0" destOrd="0" presId="urn:microsoft.com/office/officeart/2005/8/layout/radial3"/>
    <dgm:cxn modelId="{2BFD8F2E-131B-4A81-8C44-39E9607AF1AA}" type="presParOf" srcId="{666129EA-DD4C-4E45-9B94-68AA3C1CB95B}" destId="{7DF3740B-EF21-4669-BB99-FE9C87175A42}" srcOrd="0" destOrd="0" presId="urn:microsoft.com/office/officeart/2005/8/layout/radial3"/>
    <dgm:cxn modelId="{EE0C9C09-FC71-4AD2-8218-661849361356}" type="presParOf" srcId="{7DF3740B-EF21-4669-BB99-FE9C87175A42}" destId="{120A2A58-3F1E-4DE6-A4B1-AA06009766C3}" srcOrd="0" destOrd="0" presId="urn:microsoft.com/office/officeart/2005/8/layout/radial3"/>
    <dgm:cxn modelId="{ACD68AC7-66E8-499C-8057-26F315A10CEB}" type="presParOf" srcId="{7DF3740B-EF21-4669-BB99-FE9C87175A42}" destId="{7CAD4204-7284-4B20-8735-1680658D5E4C}" srcOrd="1" destOrd="0" presId="urn:microsoft.com/office/officeart/2005/8/layout/radial3"/>
    <dgm:cxn modelId="{06B1A476-B0B1-471F-AB62-B466B145E005}" type="presParOf" srcId="{7DF3740B-EF21-4669-BB99-FE9C87175A42}" destId="{DBF1581B-A72B-40E2-8B35-8E252A7AFD20}" srcOrd="2" destOrd="0" presId="urn:microsoft.com/office/officeart/2005/8/layout/radial3"/>
    <dgm:cxn modelId="{29F7EB71-1169-4632-85C6-22DFE5F592D2}" type="presParOf" srcId="{7DF3740B-EF21-4669-BB99-FE9C87175A42}" destId="{52357CB6-CD80-44EE-AB12-EDA01649202D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EB2A1B-7DEC-496F-B385-F699E07A2135}" type="doc">
      <dgm:prSet loTypeId="urn:microsoft.com/office/officeart/2005/8/layout/list1" loCatId="list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48668145-140E-402E-BF5D-6DAD9F83DF36}">
      <dgm:prSet phldrT="[Texto]"/>
      <dgm:spPr/>
      <dgm:t>
        <a:bodyPr/>
        <a:lstStyle/>
        <a:p>
          <a:r>
            <a:rPr lang="en-US" dirty="0"/>
            <a:t>SEGUNDO A LEI</a:t>
          </a:r>
          <a:endParaRPr lang="pt-BR" dirty="0"/>
        </a:p>
      </dgm:t>
    </dgm:pt>
    <dgm:pt modelId="{E2A074CA-CB8B-44BB-85C8-617640A90503}" type="parTrans" cxnId="{29E6466C-30B6-4441-9B11-BE470C988237}">
      <dgm:prSet/>
      <dgm:spPr/>
      <dgm:t>
        <a:bodyPr/>
        <a:lstStyle/>
        <a:p>
          <a:endParaRPr lang="pt-BR"/>
        </a:p>
      </dgm:t>
    </dgm:pt>
    <dgm:pt modelId="{5EE1CED7-77C4-4060-9020-80D7A298100A}" type="sibTrans" cxnId="{29E6466C-30B6-4441-9B11-BE470C988237}">
      <dgm:prSet/>
      <dgm:spPr/>
      <dgm:t>
        <a:bodyPr/>
        <a:lstStyle/>
        <a:p>
          <a:endParaRPr lang="pt-BR"/>
        </a:p>
      </dgm:t>
    </dgm:pt>
    <dgm:pt modelId="{8CCC815A-6E9F-40EB-9F6D-40C20B4550AB}">
      <dgm:prSet phldrT="[Texto]"/>
      <dgm:spPr/>
      <dgm:t>
        <a:bodyPr/>
        <a:lstStyle/>
        <a:p>
          <a:r>
            <a:rPr lang="en-US" dirty="0"/>
            <a:t>DENTRO DA LEI</a:t>
          </a:r>
          <a:endParaRPr lang="pt-BR" dirty="0"/>
        </a:p>
      </dgm:t>
    </dgm:pt>
    <dgm:pt modelId="{EB574256-3FBB-4AF1-AAF2-E2B57809A5C4}" type="parTrans" cxnId="{72AE8499-0808-4923-BEB3-21BDB145B4D9}">
      <dgm:prSet/>
      <dgm:spPr/>
      <dgm:t>
        <a:bodyPr/>
        <a:lstStyle/>
        <a:p>
          <a:endParaRPr lang="pt-BR"/>
        </a:p>
      </dgm:t>
    </dgm:pt>
    <dgm:pt modelId="{79CDD3F3-6372-4C4E-B0E7-0DCDE4703142}" type="sibTrans" cxnId="{72AE8499-0808-4923-BEB3-21BDB145B4D9}">
      <dgm:prSet/>
      <dgm:spPr/>
      <dgm:t>
        <a:bodyPr/>
        <a:lstStyle/>
        <a:p>
          <a:endParaRPr lang="pt-BR"/>
        </a:p>
      </dgm:t>
    </dgm:pt>
    <dgm:pt modelId="{7ECC3457-2572-44ED-AD50-65E19E3111DC}" type="pres">
      <dgm:prSet presAssocID="{B7EB2A1B-7DEC-496F-B385-F699E07A213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B32155D-9B4C-4CEF-B802-6A5C1EDEE13F}" type="pres">
      <dgm:prSet presAssocID="{48668145-140E-402E-BF5D-6DAD9F83DF36}" presName="parentLin" presStyleCnt="0"/>
      <dgm:spPr/>
    </dgm:pt>
    <dgm:pt modelId="{DE34DFD6-9B67-414D-B6AF-1B9DC80A279F}" type="pres">
      <dgm:prSet presAssocID="{48668145-140E-402E-BF5D-6DAD9F83DF36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6E7CDE70-5060-410D-8995-AA3A265E49FF}" type="pres">
      <dgm:prSet presAssocID="{48668145-140E-402E-BF5D-6DAD9F83DF3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841306-0305-4551-966A-923DA39FA069}" type="pres">
      <dgm:prSet presAssocID="{48668145-140E-402E-BF5D-6DAD9F83DF36}" presName="negativeSpace" presStyleCnt="0"/>
      <dgm:spPr/>
    </dgm:pt>
    <dgm:pt modelId="{B9254E75-CDDC-462E-B86F-7C39B9957467}" type="pres">
      <dgm:prSet presAssocID="{48668145-140E-402E-BF5D-6DAD9F83DF36}" presName="childText" presStyleLbl="conFgAcc1" presStyleIdx="0" presStyleCnt="2">
        <dgm:presLayoutVars>
          <dgm:bulletEnabled val="1"/>
        </dgm:presLayoutVars>
      </dgm:prSet>
      <dgm:spPr/>
    </dgm:pt>
    <dgm:pt modelId="{BF2C983B-A89C-4D0D-AEC3-04A82772FDA8}" type="pres">
      <dgm:prSet presAssocID="{5EE1CED7-77C4-4060-9020-80D7A298100A}" presName="spaceBetweenRectangles" presStyleCnt="0"/>
      <dgm:spPr/>
    </dgm:pt>
    <dgm:pt modelId="{98C0162E-653B-47C7-B92A-81D6AF013ECD}" type="pres">
      <dgm:prSet presAssocID="{8CCC815A-6E9F-40EB-9F6D-40C20B4550AB}" presName="parentLin" presStyleCnt="0"/>
      <dgm:spPr/>
    </dgm:pt>
    <dgm:pt modelId="{D6F78E9B-01F9-4B78-B23E-1613D7EE960A}" type="pres">
      <dgm:prSet presAssocID="{8CCC815A-6E9F-40EB-9F6D-40C20B4550AB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3D3331A4-C3BB-4D0E-8236-FE46610D7D3C}" type="pres">
      <dgm:prSet presAssocID="{8CCC815A-6E9F-40EB-9F6D-40C20B4550A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351A5A-414B-4737-83D9-1EB5248F9A76}" type="pres">
      <dgm:prSet presAssocID="{8CCC815A-6E9F-40EB-9F6D-40C20B4550AB}" presName="negativeSpace" presStyleCnt="0"/>
      <dgm:spPr/>
    </dgm:pt>
    <dgm:pt modelId="{C3BFE043-C4A4-47FA-8EDC-AE9708408CBA}" type="pres">
      <dgm:prSet presAssocID="{8CCC815A-6E9F-40EB-9F6D-40C20B4550A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9E6466C-30B6-4441-9B11-BE470C988237}" srcId="{B7EB2A1B-7DEC-496F-B385-F699E07A2135}" destId="{48668145-140E-402E-BF5D-6DAD9F83DF36}" srcOrd="0" destOrd="0" parTransId="{E2A074CA-CB8B-44BB-85C8-617640A90503}" sibTransId="{5EE1CED7-77C4-4060-9020-80D7A298100A}"/>
    <dgm:cxn modelId="{6CF246FF-2426-4DE7-9F6E-CE773475575F}" type="presOf" srcId="{8CCC815A-6E9F-40EB-9F6D-40C20B4550AB}" destId="{D6F78E9B-01F9-4B78-B23E-1613D7EE960A}" srcOrd="0" destOrd="0" presId="urn:microsoft.com/office/officeart/2005/8/layout/list1"/>
    <dgm:cxn modelId="{6DDD3569-17FD-45AE-8429-2DD4796F66AB}" type="presOf" srcId="{8CCC815A-6E9F-40EB-9F6D-40C20B4550AB}" destId="{3D3331A4-C3BB-4D0E-8236-FE46610D7D3C}" srcOrd="1" destOrd="0" presId="urn:microsoft.com/office/officeart/2005/8/layout/list1"/>
    <dgm:cxn modelId="{72AE8499-0808-4923-BEB3-21BDB145B4D9}" srcId="{B7EB2A1B-7DEC-496F-B385-F699E07A2135}" destId="{8CCC815A-6E9F-40EB-9F6D-40C20B4550AB}" srcOrd="1" destOrd="0" parTransId="{EB574256-3FBB-4AF1-AAF2-E2B57809A5C4}" sibTransId="{79CDD3F3-6372-4C4E-B0E7-0DCDE4703142}"/>
    <dgm:cxn modelId="{312FDD99-1855-416F-83E4-9EA5A351A0B1}" type="presOf" srcId="{B7EB2A1B-7DEC-496F-B385-F699E07A2135}" destId="{7ECC3457-2572-44ED-AD50-65E19E3111DC}" srcOrd="0" destOrd="0" presId="urn:microsoft.com/office/officeart/2005/8/layout/list1"/>
    <dgm:cxn modelId="{2A93FE1B-A9D8-4000-B0A0-EBC8FC6E9196}" type="presOf" srcId="{48668145-140E-402E-BF5D-6DAD9F83DF36}" destId="{DE34DFD6-9B67-414D-B6AF-1B9DC80A279F}" srcOrd="0" destOrd="0" presId="urn:microsoft.com/office/officeart/2005/8/layout/list1"/>
    <dgm:cxn modelId="{5952E94B-F760-4A84-B18E-67125C09C737}" type="presOf" srcId="{48668145-140E-402E-BF5D-6DAD9F83DF36}" destId="{6E7CDE70-5060-410D-8995-AA3A265E49FF}" srcOrd="1" destOrd="0" presId="urn:microsoft.com/office/officeart/2005/8/layout/list1"/>
    <dgm:cxn modelId="{6D659B53-B597-405E-B357-6B2B56A49E64}" type="presParOf" srcId="{7ECC3457-2572-44ED-AD50-65E19E3111DC}" destId="{DB32155D-9B4C-4CEF-B802-6A5C1EDEE13F}" srcOrd="0" destOrd="0" presId="urn:microsoft.com/office/officeart/2005/8/layout/list1"/>
    <dgm:cxn modelId="{603C11DA-3A3D-461E-93A3-55B498A0AE6A}" type="presParOf" srcId="{DB32155D-9B4C-4CEF-B802-6A5C1EDEE13F}" destId="{DE34DFD6-9B67-414D-B6AF-1B9DC80A279F}" srcOrd="0" destOrd="0" presId="urn:microsoft.com/office/officeart/2005/8/layout/list1"/>
    <dgm:cxn modelId="{075CCB1C-58C3-432B-ADED-99B8B7899EB5}" type="presParOf" srcId="{DB32155D-9B4C-4CEF-B802-6A5C1EDEE13F}" destId="{6E7CDE70-5060-410D-8995-AA3A265E49FF}" srcOrd="1" destOrd="0" presId="urn:microsoft.com/office/officeart/2005/8/layout/list1"/>
    <dgm:cxn modelId="{F8338FAD-B103-4D89-923D-E0129D273ADF}" type="presParOf" srcId="{7ECC3457-2572-44ED-AD50-65E19E3111DC}" destId="{42841306-0305-4551-966A-923DA39FA069}" srcOrd="1" destOrd="0" presId="urn:microsoft.com/office/officeart/2005/8/layout/list1"/>
    <dgm:cxn modelId="{7A8A1DF9-826F-4868-B86F-5E5FCA47F2BB}" type="presParOf" srcId="{7ECC3457-2572-44ED-AD50-65E19E3111DC}" destId="{B9254E75-CDDC-462E-B86F-7C39B9957467}" srcOrd="2" destOrd="0" presId="urn:microsoft.com/office/officeart/2005/8/layout/list1"/>
    <dgm:cxn modelId="{4762386C-5A86-4EE6-B3F2-6211E4FF5E77}" type="presParOf" srcId="{7ECC3457-2572-44ED-AD50-65E19E3111DC}" destId="{BF2C983B-A89C-4D0D-AEC3-04A82772FDA8}" srcOrd="3" destOrd="0" presId="urn:microsoft.com/office/officeart/2005/8/layout/list1"/>
    <dgm:cxn modelId="{D7AAF00D-5A6D-4420-B016-8F39B0CFC350}" type="presParOf" srcId="{7ECC3457-2572-44ED-AD50-65E19E3111DC}" destId="{98C0162E-653B-47C7-B92A-81D6AF013ECD}" srcOrd="4" destOrd="0" presId="urn:microsoft.com/office/officeart/2005/8/layout/list1"/>
    <dgm:cxn modelId="{B6FED68F-0AA4-40E0-A170-0138F903D780}" type="presParOf" srcId="{98C0162E-653B-47C7-B92A-81D6AF013ECD}" destId="{D6F78E9B-01F9-4B78-B23E-1613D7EE960A}" srcOrd="0" destOrd="0" presId="urn:microsoft.com/office/officeart/2005/8/layout/list1"/>
    <dgm:cxn modelId="{D75CC1A4-7387-4120-BCCF-6F69787D4DC2}" type="presParOf" srcId="{98C0162E-653B-47C7-B92A-81D6AF013ECD}" destId="{3D3331A4-C3BB-4D0E-8236-FE46610D7D3C}" srcOrd="1" destOrd="0" presId="urn:microsoft.com/office/officeart/2005/8/layout/list1"/>
    <dgm:cxn modelId="{4D9097CD-5AF2-43B2-925F-536AD768E1AE}" type="presParOf" srcId="{7ECC3457-2572-44ED-AD50-65E19E3111DC}" destId="{E2351A5A-414B-4737-83D9-1EB5248F9A76}" srcOrd="5" destOrd="0" presId="urn:microsoft.com/office/officeart/2005/8/layout/list1"/>
    <dgm:cxn modelId="{D52E1E24-1DDE-408A-8B27-83A47236AE13}" type="presParOf" srcId="{7ECC3457-2572-44ED-AD50-65E19E3111DC}" destId="{C3BFE043-C4A4-47FA-8EDC-AE9708408CB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2A58-3F1E-4DE6-A4B1-AA06009766C3}">
      <dsp:nvSpPr>
        <dsp:cNvPr id="0" name=""/>
        <dsp:cNvSpPr/>
      </dsp:nvSpPr>
      <dsp:spPr>
        <a:xfrm>
          <a:off x="2645170" y="1687704"/>
          <a:ext cx="3566643" cy="356664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LDB</a:t>
          </a:r>
          <a:endParaRPr lang="pt-BR" sz="6500" kern="1200" dirty="0"/>
        </a:p>
      </dsp:txBody>
      <dsp:txXfrm>
        <a:off x="3167493" y="2210027"/>
        <a:ext cx="2521997" cy="2521997"/>
      </dsp:txXfrm>
    </dsp:sp>
    <dsp:sp modelId="{7CAD4204-7284-4B20-8735-1680658D5E4C}">
      <dsp:nvSpPr>
        <dsp:cNvPr id="0" name=""/>
        <dsp:cNvSpPr/>
      </dsp:nvSpPr>
      <dsp:spPr>
        <a:xfrm>
          <a:off x="3536831" y="258930"/>
          <a:ext cx="1783321" cy="178332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Municípios</a:t>
          </a:r>
          <a:endParaRPr lang="en-US" sz="20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(ART. 18)</a:t>
          </a:r>
          <a:endParaRPr lang="pt-BR" sz="2000" kern="1200" dirty="0"/>
        </a:p>
      </dsp:txBody>
      <dsp:txXfrm>
        <a:off x="3797992" y="520091"/>
        <a:ext cx="1260999" cy="1260999"/>
      </dsp:txXfrm>
    </dsp:sp>
    <dsp:sp modelId="{DBF1581B-A72B-40E2-8B35-8E252A7AFD20}">
      <dsp:nvSpPr>
        <dsp:cNvPr id="0" name=""/>
        <dsp:cNvSpPr/>
      </dsp:nvSpPr>
      <dsp:spPr>
        <a:xfrm>
          <a:off x="5546386" y="3739583"/>
          <a:ext cx="1783321" cy="178332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Estados</a:t>
          </a:r>
          <a:endParaRPr lang="en-US" sz="20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(ART. 17)</a:t>
          </a:r>
          <a:endParaRPr lang="pt-BR" sz="2000" kern="1200" dirty="0"/>
        </a:p>
      </dsp:txBody>
      <dsp:txXfrm>
        <a:off x="5807547" y="4000744"/>
        <a:ext cx="1260999" cy="1260999"/>
      </dsp:txXfrm>
    </dsp:sp>
    <dsp:sp modelId="{52357CB6-CD80-44EE-AB12-EDA01649202D}">
      <dsp:nvSpPr>
        <dsp:cNvPr id="0" name=""/>
        <dsp:cNvSpPr/>
      </dsp:nvSpPr>
      <dsp:spPr>
        <a:xfrm>
          <a:off x="1527275" y="3714991"/>
          <a:ext cx="1783321" cy="183250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União</a:t>
          </a:r>
          <a:endParaRPr lang="en-US" sz="20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(ART. 16)</a:t>
          </a:r>
          <a:endParaRPr lang="pt-BR" sz="2000" kern="1200" dirty="0"/>
        </a:p>
      </dsp:txBody>
      <dsp:txXfrm>
        <a:off x="1788436" y="3983355"/>
        <a:ext cx="1260999" cy="12957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54E75-CDDC-462E-B86F-7C39B9957467}">
      <dsp:nvSpPr>
        <dsp:cNvPr id="0" name=""/>
        <dsp:cNvSpPr/>
      </dsp:nvSpPr>
      <dsp:spPr>
        <a:xfrm>
          <a:off x="0" y="1045038"/>
          <a:ext cx="5560332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7CDE70-5060-410D-8995-AA3A265E49FF}">
      <dsp:nvSpPr>
        <dsp:cNvPr id="0" name=""/>
        <dsp:cNvSpPr/>
      </dsp:nvSpPr>
      <dsp:spPr>
        <a:xfrm>
          <a:off x="278016" y="484158"/>
          <a:ext cx="3892232" cy="1121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7117" tIns="0" rIns="147117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SEGUNDO A LEI</a:t>
          </a:r>
          <a:endParaRPr lang="pt-BR" sz="3800" kern="1200" dirty="0"/>
        </a:p>
      </dsp:txBody>
      <dsp:txXfrm>
        <a:off x="332776" y="538918"/>
        <a:ext cx="3782712" cy="1012240"/>
      </dsp:txXfrm>
    </dsp:sp>
    <dsp:sp modelId="{C3BFE043-C4A4-47FA-8EDC-AE9708408CBA}">
      <dsp:nvSpPr>
        <dsp:cNvPr id="0" name=""/>
        <dsp:cNvSpPr/>
      </dsp:nvSpPr>
      <dsp:spPr>
        <a:xfrm>
          <a:off x="0" y="2768718"/>
          <a:ext cx="5560332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3331A4-C3BB-4D0E-8236-FE46610D7D3C}">
      <dsp:nvSpPr>
        <dsp:cNvPr id="0" name=""/>
        <dsp:cNvSpPr/>
      </dsp:nvSpPr>
      <dsp:spPr>
        <a:xfrm>
          <a:off x="278016" y="2207838"/>
          <a:ext cx="3892232" cy="1121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7117" tIns="0" rIns="147117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DENTRO DA LEI</a:t>
          </a:r>
          <a:endParaRPr lang="pt-BR" sz="3800" kern="1200" dirty="0"/>
        </a:p>
      </dsp:txBody>
      <dsp:txXfrm>
        <a:off x="332776" y="2262598"/>
        <a:ext cx="3782712" cy="101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30306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94A0401E-0374-44E9-9234-65513FFD6F6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422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15153"/>
            <a:ext cx="502920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30306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F2CE6BE4-3671-464F-8121-23E9724CBA9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414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D78667-C626-47FE-A0A5-9053E948A05D}" type="slidenum">
              <a:rPr lang="pt-BR"/>
              <a:pPr/>
              <a:t>1</a:t>
            </a:fld>
            <a:endParaRPr lang="pt-BR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64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C3B54-0D1B-42A9-BA05-416076DC1A3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EDCF1-A498-47E2-9830-9988CB91A31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17953-BF44-46C8-A4D6-6031387D829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4558D-1D50-4621-93C9-E3D48BFE5CA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F3EAA-BFBA-4E0C-AB8E-A21427E0FF0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FDA20-C87B-4292-977C-A06EFB9582F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80932-0F82-498A-B90B-9A6F17F8392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31126-9C20-4AFB-BC8F-F5D0E138F2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0EE5A-5A04-48A1-AA2C-93FF2E940EF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40C87-E75F-4ECC-BD65-770DE725D3C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DC39E-9BF9-4AF3-A6FE-E2815432B63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>
                <a:latin typeface="Times New Roman" pitchFamily="18" charset="0"/>
              </a:defRPr>
            </a:lvl1pPr>
          </a:lstStyle>
          <a:p>
            <a:fld id="{9830F030-ABC2-4044-BCBA-78EBC1BA89D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legislacao.planalto.gov.br/legisla/legislacao.nsf/Viw_Identificacao/lei%2013.005-2014?OpenDocument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944813" y="32607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pt-BR" b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ítulo 6">
            <a:extLst>
              <a:ext uri="{FF2B5EF4-FFF2-40B4-BE49-F238E27FC236}">
                <a16:creationId xmlns:a16="http://schemas.microsoft.com/office/drawing/2014/main" id="{4A6F987F-8F9C-4BD3-8550-CCD188C1F836}"/>
              </a:ext>
            </a:extLst>
          </p:cNvPr>
          <p:cNvSpPr txBox="1">
            <a:spLocks/>
          </p:cNvSpPr>
          <p:nvPr/>
        </p:nvSpPr>
        <p:spPr>
          <a:xfrm>
            <a:off x="107504" y="4437112"/>
            <a:ext cx="8928992" cy="1368152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pt-BR" sz="36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Atribuições e Responsabilidades dos </a:t>
            </a:r>
            <a:br>
              <a:rPr lang="pt-BR" sz="36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36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Conselhos Municipais de Educação</a:t>
            </a:r>
          </a:p>
        </p:txBody>
      </p:sp>
      <p:sp>
        <p:nvSpPr>
          <p:cNvPr id="5" name="Subtítulo 7">
            <a:extLst>
              <a:ext uri="{FF2B5EF4-FFF2-40B4-BE49-F238E27FC236}">
                <a16:creationId xmlns:a16="http://schemas.microsoft.com/office/drawing/2014/main" id="{3AC3AB72-23B6-46B9-B6C5-4D200C67260F}"/>
              </a:ext>
            </a:extLst>
          </p:cNvPr>
          <p:cNvSpPr txBox="1">
            <a:spLocks/>
          </p:cNvSpPr>
          <p:nvPr/>
        </p:nvSpPr>
        <p:spPr>
          <a:xfrm>
            <a:off x="2555776" y="5589240"/>
            <a:ext cx="6400800" cy="9829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r>
              <a:rPr lang="pt-BR" sz="1800" kern="0" dirty="0">
                <a:latin typeface="+mj-lt"/>
              </a:rPr>
              <a:t>PAULO GASTÃO PRETTO </a:t>
            </a:r>
            <a:br>
              <a:rPr lang="pt-BR" sz="1800" kern="0" dirty="0">
                <a:latin typeface="+mj-lt"/>
              </a:rPr>
            </a:br>
            <a:r>
              <a:rPr lang="pt-B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Auditor Fiscal de Controle Externo</a:t>
            </a:r>
            <a:r>
              <a:rPr lang="pt-BR" sz="18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pt-BR" sz="18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pt-BR" sz="1800" kern="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201DCB84-B7BC-4B63-A21C-95C521988936}"/>
              </a:ext>
            </a:extLst>
          </p:cNvPr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835696" y="824966"/>
            <a:ext cx="5591175" cy="357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2605522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BBBD22-FD71-4E27-B1D0-255B0E514065}"/>
              </a:ext>
            </a:extLst>
          </p:cNvPr>
          <p:cNvSpPr txBox="1">
            <a:spLocks/>
          </p:cNvSpPr>
          <p:nvPr/>
        </p:nvSpPr>
        <p:spPr>
          <a:xfrm>
            <a:off x="0" y="836712"/>
            <a:ext cx="9144000" cy="54006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pt-BR" altLang="pt-BR" kern="0" dirty="0"/>
          </a:p>
        </p:txBody>
      </p:sp>
      <p:sp>
        <p:nvSpPr>
          <p:cNvPr id="4" name="Título 5">
            <a:extLst>
              <a:ext uri="{FF2B5EF4-FFF2-40B4-BE49-F238E27FC236}">
                <a16:creationId xmlns:a16="http://schemas.microsoft.com/office/drawing/2014/main" id="{6F4B4597-4524-4A9A-9794-0372D6EFD896}"/>
              </a:ext>
            </a:extLst>
          </p:cNvPr>
          <p:cNvSpPr txBox="1">
            <a:spLocks/>
          </p:cNvSpPr>
          <p:nvPr/>
        </p:nvSpPr>
        <p:spPr>
          <a:xfrm>
            <a:off x="971600" y="0"/>
            <a:ext cx="8420472" cy="885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Conselho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Municipal de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Educação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817C7CE-FE89-44D8-8700-6AFBD2A616DA}"/>
              </a:ext>
            </a:extLst>
          </p:cNvPr>
          <p:cNvSpPr/>
          <p:nvPr/>
        </p:nvSpPr>
        <p:spPr>
          <a:xfrm>
            <a:off x="179512" y="1072381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3000" b="0" dirty="0">
                <a:latin typeface="Arial" panose="020B0604020202020204" pitchFamily="34" charset="0"/>
              </a:rPr>
              <a:t>O Conselho Municipal, em sintonia com as políticas nacional e estadual, deve estar aberto à participação das diversas tendências educacionais, o que o torna representativo entre os habitantes do município e perante os demais organismos de poder. </a:t>
            </a:r>
          </a:p>
          <a:p>
            <a:pPr algn="just">
              <a:buNone/>
            </a:pPr>
            <a:r>
              <a:rPr lang="pt-BR" sz="3000" b="0" dirty="0">
                <a:latin typeface="Arial" panose="020B0604020202020204" pitchFamily="34" charset="0"/>
              </a:rPr>
              <a:t>O Conselho deve dividir com a população a preocupação com a educação municipal na busca de alternativas para os problemas existentes, evitando vínculos externos.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42714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D00F05-3C08-4992-9921-36859DB81B16}"/>
              </a:ext>
            </a:extLst>
          </p:cNvPr>
          <p:cNvSpPr txBox="1">
            <a:spLocks/>
          </p:cNvSpPr>
          <p:nvPr/>
        </p:nvSpPr>
        <p:spPr>
          <a:xfrm>
            <a:off x="0" y="857250"/>
            <a:ext cx="9036496" cy="552407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147057-815C-4A8E-B7A9-6DE95473B7A6}"/>
              </a:ext>
            </a:extLst>
          </p:cNvPr>
          <p:cNvSpPr/>
          <p:nvPr/>
        </p:nvSpPr>
        <p:spPr>
          <a:xfrm>
            <a:off x="3040075" y="2276872"/>
            <a:ext cx="23567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0" dirty="0">
                <a:latin typeface="Arial" panose="020B0604020202020204" pitchFamily="34" charset="0"/>
              </a:rPr>
              <a:t>Propositiva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EAD9878-E270-467F-85B5-2EDAD102FAB2}"/>
              </a:ext>
            </a:extLst>
          </p:cNvPr>
          <p:cNvSpPr/>
          <p:nvPr/>
        </p:nvSpPr>
        <p:spPr>
          <a:xfrm>
            <a:off x="683568" y="1772816"/>
            <a:ext cx="2349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0" dirty="0"/>
              <a:t>Consultiva </a:t>
            </a:r>
            <a:endParaRPr lang="pt-BR" altLang="pt-BR" sz="4000" kern="0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7B941B8-4764-4EEF-BE07-3ECF037ABBDA}"/>
              </a:ext>
            </a:extLst>
          </p:cNvPr>
          <p:cNvSpPr/>
          <p:nvPr/>
        </p:nvSpPr>
        <p:spPr>
          <a:xfrm>
            <a:off x="5508104" y="3116221"/>
            <a:ext cx="26516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0" dirty="0">
                <a:latin typeface="Arial" panose="020B0604020202020204" pitchFamily="34" charset="0"/>
              </a:rPr>
              <a:t>Mobilizadora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847FED1-A7CA-4A36-84E1-20583840A515}"/>
              </a:ext>
            </a:extLst>
          </p:cNvPr>
          <p:cNvSpPr/>
          <p:nvPr/>
        </p:nvSpPr>
        <p:spPr>
          <a:xfrm>
            <a:off x="716293" y="3326901"/>
            <a:ext cx="24929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0" dirty="0">
                <a:latin typeface="Arial" panose="020B0604020202020204" pitchFamily="34" charset="0"/>
              </a:rPr>
              <a:t>Deliberativa</a:t>
            </a: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B7A15E9-DD0E-45C4-B7E7-C3CBC84834F4}"/>
              </a:ext>
            </a:extLst>
          </p:cNvPr>
          <p:cNvSpPr/>
          <p:nvPr/>
        </p:nvSpPr>
        <p:spPr>
          <a:xfrm>
            <a:off x="4218442" y="4540345"/>
            <a:ext cx="21964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0" dirty="0">
                <a:latin typeface="Arial" panose="020B0604020202020204" pitchFamily="34" charset="0"/>
              </a:rPr>
              <a:t>Normativa</a:t>
            </a:r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2A2454A-6BD4-40EA-BEBC-78EC5F525074}"/>
              </a:ext>
            </a:extLst>
          </p:cNvPr>
          <p:cNvSpPr/>
          <p:nvPr/>
        </p:nvSpPr>
        <p:spPr>
          <a:xfrm>
            <a:off x="486911" y="5349592"/>
            <a:ext cx="27430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0" dirty="0">
                <a:latin typeface="Arial" panose="020B0604020202020204" pitchFamily="34" charset="0"/>
              </a:rPr>
              <a:t>Fiscalizadora</a:t>
            </a:r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853E1E1-ECA9-4F26-8B6E-A21DD54933E7}"/>
              </a:ext>
            </a:extLst>
          </p:cNvPr>
          <p:cNvSpPr/>
          <p:nvPr/>
        </p:nvSpPr>
        <p:spPr>
          <a:xfrm>
            <a:off x="2195736" y="64891"/>
            <a:ext cx="57241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bg1"/>
                </a:solidFill>
              </a:rPr>
              <a:t>Quais as funções do CME?</a:t>
            </a:r>
          </a:p>
        </p:txBody>
      </p:sp>
    </p:spTree>
    <p:extLst>
      <p:ext uri="{BB962C8B-B14F-4D97-AF65-F5344CB8AC3E}">
        <p14:creationId xmlns:p14="http://schemas.microsoft.com/office/powerpoint/2010/main" val="869485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D7873C6C-F20B-4910-AF04-ED032907649E}"/>
              </a:ext>
            </a:extLst>
          </p:cNvPr>
          <p:cNvSpPr txBox="1">
            <a:spLocks/>
          </p:cNvSpPr>
          <p:nvPr/>
        </p:nvSpPr>
        <p:spPr>
          <a:xfrm>
            <a:off x="215516" y="1565503"/>
            <a:ext cx="8712968" cy="3384376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pt-BR" sz="3200" b="0" dirty="0"/>
              <a:t>Consultiva – Responder a consultas sobre credenciamento e leis educacionais e suas aplicações, submetidas a ele por entidades da sociedade pública ou civil (Secretaria Municipal da Educação, escolas, universidades, sindicatos, câmara municipal, Ministério Público), cidadão ou grupo de cidadãos.</a:t>
            </a:r>
            <a:endParaRPr lang="en-US" altLang="pt-BR" sz="3200" b="1" kern="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E2A5B53-759B-47EC-9BBF-BA810EA8710C}"/>
              </a:ext>
            </a:extLst>
          </p:cNvPr>
          <p:cNvSpPr/>
          <p:nvPr/>
        </p:nvSpPr>
        <p:spPr>
          <a:xfrm>
            <a:off x="2627784" y="11663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bg1"/>
                </a:solidFill>
              </a:rPr>
              <a:t> Funções do CME</a:t>
            </a:r>
          </a:p>
        </p:txBody>
      </p:sp>
    </p:spTree>
    <p:extLst>
      <p:ext uri="{BB962C8B-B14F-4D97-AF65-F5344CB8AC3E}">
        <p14:creationId xmlns:p14="http://schemas.microsoft.com/office/powerpoint/2010/main" val="17462505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D7873C6C-F20B-4910-AF04-ED032907649E}"/>
              </a:ext>
            </a:extLst>
          </p:cNvPr>
          <p:cNvSpPr txBox="1">
            <a:spLocks/>
          </p:cNvSpPr>
          <p:nvPr/>
        </p:nvSpPr>
        <p:spPr>
          <a:xfrm>
            <a:off x="215516" y="1565503"/>
            <a:ext cx="8712968" cy="3384376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pt-BR" sz="3200" b="0" dirty="0"/>
              <a:t>Propositiva – sugerir políticas de educação, sistemas de avaliação institucional, medidas para melhoria de fluxo e de rendimento escolar e propor cursos de capacitação para professores.</a:t>
            </a:r>
            <a:endParaRPr lang="en-US" altLang="pt-BR" sz="3200" b="1" kern="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E2A5B53-759B-47EC-9BBF-BA810EA8710C}"/>
              </a:ext>
            </a:extLst>
          </p:cNvPr>
          <p:cNvSpPr/>
          <p:nvPr/>
        </p:nvSpPr>
        <p:spPr>
          <a:xfrm>
            <a:off x="2627784" y="11663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bg1"/>
                </a:solidFill>
              </a:rPr>
              <a:t> Funções do CME</a:t>
            </a:r>
          </a:p>
        </p:txBody>
      </p:sp>
    </p:spTree>
    <p:extLst>
      <p:ext uri="{BB962C8B-B14F-4D97-AF65-F5344CB8AC3E}">
        <p14:creationId xmlns:p14="http://schemas.microsoft.com/office/powerpoint/2010/main" val="38565034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D7873C6C-F20B-4910-AF04-ED032907649E}"/>
              </a:ext>
            </a:extLst>
          </p:cNvPr>
          <p:cNvSpPr txBox="1">
            <a:spLocks/>
          </p:cNvSpPr>
          <p:nvPr/>
        </p:nvSpPr>
        <p:spPr>
          <a:xfrm>
            <a:off x="215516" y="1565503"/>
            <a:ext cx="8712968" cy="3384376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pt-BR" sz="3200" b="0" dirty="0"/>
              <a:t>Mobilizadora – estimular a sociedade no acompanhamento dos serviços educacionais; informá-la sobre as questões educacionais do município; tornar-se um espaço de reunião de esforços do executivo e da comunidade para melhoria da educação.</a:t>
            </a:r>
            <a:endParaRPr lang="en-US" altLang="pt-BR" sz="3200" b="1" kern="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E2A5B53-759B-47EC-9BBF-BA810EA8710C}"/>
              </a:ext>
            </a:extLst>
          </p:cNvPr>
          <p:cNvSpPr/>
          <p:nvPr/>
        </p:nvSpPr>
        <p:spPr>
          <a:xfrm>
            <a:off x="2627784" y="11663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bg1"/>
                </a:solidFill>
              </a:rPr>
              <a:t> Funções do CME</a:t>
            </a:r>
          </a:p>
        </p:txBody>
      </p:sp>
    </p:spTree>
    <p:extLst>
      <p:ext uri="{BB962C8B-B14F-4D97-AF65-F5344CB8AC3E}">
        <p14:creationId xmlns:p14="http://schemas.microsoft.com/office/powerpoint/2010/main" val="21193098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D7873C6C-F20B-4910-AF04-ED032907649E}"/>
              </a:ext>
            </a:extLst>
          </p:cNvPr>
          <p:cNvSpPr txBox="1">
            <a:spLocks/>
          </p:cNvSpPr>
          <p:nvPr/>
        </p:nvSpPr>
        <p:spPr>
          <a:xfrm>
            <a:off x="215516" y="1565503"/>
            <a:ext cx="8712968" cy="3384376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pt-BR" sz="3200" b="0" dirty="0"/>
              <a:t>Deliberativa – essa atribuição deverá ser definida na lei que cria o conselho, que pode, por exemplo, aprovar regimentos e estatutos; autorizar cursos, séries ou ciclos; e deliberar sobre os currículos propostos pela secretaria.</a:t>
            </a:r>
            <a:endParaRPr lang="en-US" altLang="pt-BR" sz="3200" b="1" kern="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E2A5B53-759B-47EC-9BBF-BA810EA8710C}"/>
              </a:ext>
            </a:extLst>
          </p:cNvPr>
          <p:cNvSpPr/>
          <p:nvPr/>
        </p:nvSpPr>
        <p:spPr>
          <a:xfrm>
            <a:off x="2627784" y="11663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bg1"/>
                </a:solidFill>
              </a:rPr>
              <a:t> Funções do CME</a:t>
            </a:r>
          </a:p>
        </p:txBody>
      </p:sp>
    </p:spTree>
    <p:extLst>
      <p:ext uri="{BB962C8B-B14F-4D97-AF65-F5344CB8AC3E}">
        <p14:creationId xmlns:p14="http://schemas.microsoft.com/office/powerpoint/2010/main" val="1295421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D7873C6C-F20B-4910-AF04-ED032907649E}"/>
              </a:ext>
            </a:extLst>
          </p:cNvPr>
          <p:cNvSpPr txBox="1">
            <a:spLocks/>
          </p:cNvSpPr>
          <p:nvPr/>
        </p:nvSpPr>
        <p:spPr>
          <a:xfrm>
            <a:off x="215516" y="1565503"/>
            <a:ext cx="8712968" cy="3384376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pt-BR" sz="3200" b="0" dirty="0"/>
              <a:t>Fiscalizadora – promover sindicâncias, solicitar esclarecimento dos responsáveis ao constatar irregularidades e denunciá-las aos órgãos competentes. (Secretaria Municipal de Educação, Ministério Público, Tribunal de Contas, Câmara dos Vereadores).</a:t>
            </a:r>
            <a:endParaRPr lang="en-US" altLang="pt-BR" sz="3200" b="1" kern="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E2A5B53-759B-47EC-9BBF-BA810EA8710C}"/>
              </a:ext>
            </a:extLst>
          </p:cNvPr>
          <p:cNvSpPr/>
          <p:nvPr/>
        </p:nvSpPr>
        <p:spPr>
          <a:xfrm>
            <a:off x="2627784" y="11663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bg1"/>
                </a:solidFill>
              </a:rPr>
              <a:t> Funções do CME</a:t>
            </a:r>
          </a:p>
        </p:txBody>
      </p:sp>
    </p:spTree>
    <p:extLst>
      <p:ext uri="{BB962C8B-B14F-4D97-AF65-F5344CB8AC3E}">
        <p14:creationId xmlns:p14="http://schemas.microsoft.com/office/powerpoint/2010/main" val="1084701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D7873C6C-F20B-4910-AF04-ED032907649E}"/>
              </a:ext>
            </a:extLst>
          </p:cNvPr>
          <p:cNvSpPr txBox="1">
            <a:spLocks/>
          </p:cNvSpPr>
          <p:nvPr/>
        </p:nvSpPr>
        <p:spPr>
          <a:xfrm>
            <a:off x="215516" y="1565503"/>
            <a:ext cx="8712968" cy="3384376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pt-BR" sz="3200" b="0" dirty="0"/>
              <a:t>Normativa – só é exercida quando existe o sistema de ensino próprio. Ele pode assim, elaborar normas complementares às nacionais em relação às diretrizes para regimento escolar, determinar critérios para acolhimento de alunos sem escolaridade e interpretar a legislação e as normas educacionais.</a:t>
            </a:r>
            <a:endParaRPr lang="en-US" altLang="pt-BR" sz="3200" b="1" kern="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E2A5B53-759B-47EC-9BBF-BA810EA8710C}"/>
              </a:ext>
            </a:extLst>
          </p:cNvPr>
          <p:cNvSpPr/>
          <p:nvPr/>
        </p:nvSpPr>
        <p:spPr>
          <a:xfrm>
            <a:off x="2627784" y="11663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bg1"/>
                </a:solidFill>
              </a:rPr>
              <a:t> Funções do CME</a:t>
            </a:r>
          </a:p>
        </p:txBody>
      </p:sp>
    </p:spTree>
    <p:extLst>
      <p:ext uri="{BB962C8B-B14F-4D97-AF65-F5344CB8AC3E}">
        <p14:creationId xmlns:p14="http://schemas.microsoft.com/office/powerpoint/2010/main" val="3432935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A500A7E-444C-4700-A318-D21BE6A1F646}"/>
              </a:ext>
            </a:extLst>
          </p:cNvPr>
          <p:cNvSpPr/>
          <p:nvPr/>
        </p:nvSpPr>
        <p:spPr>
          <a:xfrm>
            <a:off x="467544" y="2250216"/>
            <a:ext cx="8064896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3600" dirty="0">
                <a:latin typeface="+mj-lt"/>
              </a:rPr>
              <a:t>Programa Nacional de Alimentação Escolar </a:t>
            </a:r>
          </a:p>
          <a:p>
            <a:pPr algn="ctr">
              <a:buNone/>
            </a:pPr>
            <a:r>
              <a:rPr lang="pt-BR" sz="3600" dirty="0">
                <a:latin typeface="+mj-lt"/>
              </a:rPr>
              <a:t>e os </a:t>
            </a:r>
            <a:r>
              <a:rPr lang="pt-BR" sz="36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Conselhos</a:t>
            </a:r>
            <a:r>
              <a:rPr lang="pt-BR" sz="3600" dirty="0">
                <a:latin typeface="+mj-lt"/>
              </a:rPr>
              <a:t> Municipais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AB195E0-354B-4981-A6A7-32C9AD72C599}"/>
              </a:ext>
            </a:extLst>
          </p:cNvPr>
          <p:cNvSpPr/>
          <p:nvPr/>
        </p:nvSpPr>
        <p:spPr>
          <a:xfrm>
            <a:off x="2627784" y="188640"/>
            <a:ext cx="44614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bg1"/>
                </a:solidFill>
              </a:rPr>
              <a:t>Alimentação Escolar </a:t>
            </a:r>
          </a:p>
        </p:txBody>
      </p:sp>
    </p:spTree>
    <p:extLst>
      <p:ext uri="{BB962C8B-B14F-4D97-AF65-F5344CB8AC3E}">
        <p14:creationId xmlns:p14="http://schemas.microsoft.com/office/powerpoint/2010/main" val="2158795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A500A7E-444C-4700-A318-D21BE6A1F646}"/>
              </a:ext>
            </a:extLst>
          </p:cNvPr>
          <p:cNvSpPr/>
          <p:nvPr/>
        </p:nvSpPr>
        <p:spPr>
          <a:xfrm>
            <a:off x="-79109" y="2132856"/>
            <a:ext cx="925252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b="0" dirty="0"/>
              <a:t>O PNAE foi desenvolvido com a finalidade de atender as necessidades nutricionais dos alunos durante sua permanência na escola. </a:t>
            </a:r>
          </a:p>
          <a:p>
            <a:pPr algn="just">
              <a:buNone/>
            </a:pPr>
            <a:r>
              <a:rPr lang="pt-BR" b="0" dirty="0"/>
              <a:t>Visa contribuir para o crescimento, o desenvolvimento, a aprendizagem e o rendimento escolar dos estudantes, bem como promover a formação de hábitos alimentares saudáveis.</a:t>
            </a:r>
            <a:endParaRPr lang="pt-BR" sz="3600" dirty="0">
              <a:latin typeface="+mj-lt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AB195E0-354B-4981-A6A7-32C9AD72C599}"/>
              </a:ext>
            </a:extLst>
          </p:cNvPr>
          <p:cNvSpPr/>
          <p:nvPr/>
        </p:nvSpPr>
        <p:spPr>
          <a:xfrm>
            <a:off x="2627784" y="188640"/>
            <a:ext cx="44614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bg1"/>
                </a:solidFill>
              </a:rPr>
              <a:t>Alimentação Escolar </a:t>
            </a:r>
          </a:p>
        </p:txBody>
      </p:sp>
    </p:spTree>
    <p:extLst>
      <p:ext uri="{BB962C8B-B14F-4D97-AF65-F5344CB8AC3E}">
        <p14:creationId xmlns:p14="http://schemas.microsoft.com/office/powerpoint/2010/main" val="2210070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93EFF0A-84D6-4509-A459-3C2A6ED143BF}"/>
              </a:ext>
            </a:extLst>
          </p:cNvPr>
          <p:cNvSpPr/>
          <p:nvPr/>
        </p:nvSpPr>
        <p:spPr>
          <a:xfrm>
            <a:off x="359532" y="1219392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Diretrizes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Nosso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Encontro</a:t>
            </a:r>
            <a:endParaRPr lang="pt-BR" sz="4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E41E418-C61D-46DD-B43E-3524A077EF95}"/>
              </a:ext>
            </a:extLst>
          </p:cNvPr>
          <p:cNvSpPr txBox="1">
            <a:spLocks/>
          </p:cNvSpPr>
          <p:nvPr/>
        </p:nvSpPr>
        <p:spPr>
          <a:xfrm>
            <a:off x="428625" y="2024306"/>
            <a:ext cx="8103815" cy="3852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ensino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Conselhos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Municipais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Educação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Alimentação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Escolar e FUNDEB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Perfil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membros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Conselhos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Municipais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papel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Conselho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Municipal no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Sistema de Ensino</a:t>
            </a:r>
            <a:endParaRPr lang="pt-B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948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A500A7E-444C-4700-A318-D21BE6A1F646}"/>
              </a:ext>
            </a:extLst>
          </p:cNvPr>
          <p:cNvSpPr/>
          <p:nvPr/>
        </p:nvSpPr>
        <p:spPr>
          <a:xfrm>
            <a:off x="107504" y="2250216"/>
            <a:ext cx="89289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b="0" dirty="0"/>
              <a:t>O Conselho de Alimentação Escolar - CAE - é um órgão colegiado deliberativo de acompanhamento e assessoramento às Entidades Executoras do PNAE</a:t>
            </a:r>
            <a:endParaRPr lang="pt-BR" sz="3600" dirty="0">
              <a:latin typeface="+mj-lt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AB195E0-354B-4981-A6A7-32C9AD72C599}"/>
              </a:ext>
            </a:extLst>
          </p:cNvPr>
          <p:cNvSpPr/>
          <p:nvPr/>
        </p:nvSpPr>
        <p:spPr>
          <a:xfrm>
            <a:off x="2627784" y="188640"/>
            <a:ext cx="44614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bg1"/>
                </a:solidFill>
              </a:rPr>
              <a:t>Alimentação Escolar </a:t>
            </a:r>
          </a:p>
        </p:txBody>
      </p:sp>
    </p:spTree>
    <p:extLst>
      <p:ext uri="{BB962C8B-B14F-4D97-AF65-F5344CB8AC3E}">
        <p14:creationId xmlns:p14="http://schemas.microsoft.com/office/powerpoint/2010/main" val="372074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A500A7E-444C-4700-A318-D21BE6A1F646}"/>
              </a:ext>
            </a:extLst>
          </p:cNvPr>
          <p:cNvSpPr/>
          <p:nvPr/>
        </p:nvSpPr>
        <p:spPr>
          <a:xfrm>
            <a:off x="215008" y="1628800"/>
            <a:ext cx="89289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b="0" dirty="0"/>
              <a:t>Os conselhos foram criados como forma de institucionalizar a participação da sociedade, são constituídos por representantes da administração pública e da sociedade civil, prestadores de serviços, profissionais da área e usuários.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AB195E0-354B-4981-A6A7-32C9AD72C599}"/>
              </a:ext>
            </a:extLst>
          </p:cNvPr>
          <p:cNvSpPr/>
          <p:nvPr/>
        </p:nvSpPr>
        <p:spPr>
          <a:xfrm>
            <a:off x="2627784" y="188640"/>
            <a:ext cx="44614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bg1"/>
                </a:solidFill>
              </a:rPr>
              <a:t>Alimentação Escolar </a:t>
            </a:r>
          </a:p>
        </p:txBody>
      </p:sp>
    </p:spTree>
    <p:extLst>
      <p:ext uri="{BB962C8B-B14F-4D97-AF65-F5344CB8AC3E}">
        <p14:creationId xmlns:p14="http://schemas.microsoft.com/office/powerpoint/2010/main" val="22056990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A99E735-5CBC-40F9-9AF8-402C16891824}"/>
              </a:ext>
            </a:extLst>
          </p:cNvPr>
          <p:cNvSpPr/>
          <p:nvPr/>
        </p:nvSpPr>
        <p:spPr>
          <a:xfrm>
            <a:off x="0" y="840599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dirty="0">
                <a:solidFill>
                  <a:srgbClr val="58595B"/>
                </a:solidFill>
                <a:latin typeface="+mj-lt"/>
              </a:rPr>
              <a:t>Conselho de Alimentação Escolar </a:t>
            </a:r>
            <a:r>
              <a:rPr lang="pt-BR" b="0" dirty="0">
                <a:solidFill>
                  <a:srgbClr val="000000"/>
                </a:solidFill>
                <a:latin typeface="+mj-lt"/>
              </a:rPr>
              <a:t>é responsável:</a:t>
            </a:r>
          </a:p>
          <a:p>
            <a:pPr marL="457200" indent="-457200" algn="just"/>
            <a:r>
              <a:rPr lang="pt-BR" b="0" dirty="0">
                <a:solidFill>
                  <a:srgbClr val="000000"/>
                </a:solidFill>
                <a:latin typeface="+mj-lt"/>
              </a:rPr>
              <a:t>pelo controle social do PNAE </a:t>
            </a:r>
          </a:p>
          <a:p>
            <a:pPr marL="457200" indent="-457200" algn="just"/>
            <a:r>
              <a:rPr lang="pt-BR" b="0" dirty="0">
                <a:solidFill>
                  <a:srgbClr val="000000"/>
                </a:solidFill>
                <a:latin typeface="+mj-lt"/>
              </a:rPr>
              <a:t>acompanhar a aquisição dos produtos</a:t>
            </a:r>
          </a:p>
          <a:p>
            <a:pPr marL="457200" indent="-457200" algn="just"/>
            <a:r>
              <a:rPr lang="pt-BR" b="0" dirty="0">
                <a:solidFill>
                  <a:srgbClr val="000000"/>
                </a:solidFill>
                <a:latin typeface="+mj-lt"/>
              </a:rPr>
              <a:t>qualidade da alimentação ofertada aos alunos</a:t>
            </a:r>
          </a:p>
          <a:p>
            <a:pPr marL="457200" indent="-457200" algn="just"/>
            <a:r>
              <a:rPr lang="pt-BR" b="0" dirty="0">
                <a:solidFill>
                  <a:srgbClr val="000000"/>
                </a:solidFill>
                <a:latin typeface="+mj-lt"/>
              </a:rPr>
              <a:t>as condições higiênico-sanitárias do </a:t>
            </a:r>
            <a:r>
              <a:rPr lang="pt-BR" b="0" dirty="0">
                <a:latin typeface="+mj-lt"/>
              </a:rPr>
              <a:t>armazenamento,  e preparação a distribuição e o consumo</a:t>
            </a:r>
          </a:p>
          <a:p>
            <a:pPr marL="457200" indent="-457200" algn="just"/>
            <a:r>
              <a:rPr lang="pt-BR" b="0" dirty="0">
                <a:latin typeface="+mj-lt"/>
              </a:rPr>
              <a:t>execução financeira e avaliação da prestação de contas e Parecer Conclusivo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43641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F3AFD81-1B14-4AB8-BCF3-C5C8F4645A39}"/>
              </a:ext>
            </a:extLst>
          </p:cNvPr>
          <p:cNvSpPr/>
          <p:nvPr/>
        </p:nvSpPr>
        <p:spPr>
          <a:xfrm>
            <a:off x="1691680" y="-531440"/>
            <a:ext cx="59766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b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None/>
            </a:pPr>
            <a:r>
              <a:rPr lang="pt-BR" sz="2800" b="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</a:rPr>
              <a:t>Composição CAE </a:t>
            </a:r>
            <a:endParaRPr lang="pt-BR" sz="4000" b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0F8863C-9E76-4FF0-A380-74525C55AB1E}"/>
              </a:ext>
            </a:extLst>
          </p:cNvPr>
          <p:cNvSpPr/>
          <p:nvPr/>
        </p:nvSpPr>
        <p:spPr>
          <a:xfrm>
            <a:off x="395536" y="1052736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Pais de alunos </a:t>
            </a:r>
            <a:r>
              <a:rPr lang="pt-BR" sz="2800" b="0" dirty="0">
                <a:solidFill>
                  <a:srgbClr val="000000"/>
                </a:solidFill>
                <a:latin typeface="Arial" panose="020B0604020202020204" pitchFamily="34" charset="0"/>
              </a:rPr>
              <a:t>Dois titulares e dois suplentes </a:t>
            </a:r>
            <a:endParaRPr lang="pt-BR" sz="28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9156F48-D8A0-419E-B470-42C8257273DF}"/>
              </a:ext>
            </a:extLst>
          </p:cNvPr>
          <p:cNvSpPr/>
          <p:nvPr/>
        </p:nvSpPr>
        <p:spPr>
          <a:xfrm>
            <a:off x="431540" y="2000646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Sociedade civil </a:t>
            </a:r>
            <a:r>
              <a:rPr lang="pt-BR" sz="2800" b="0" dirty="0">
                <a:solidFill>
                  <a:srgbClr val="000000"/>
                </a:solidFill>
                <a:latin typeface="Arial" panose="020B0604020202020204" pitchFamily="34" charset="0"/>
              </a:rPr>
              <a:t>Dois titulares e dois suplentes </a:t>
            </a:r>
            <a:endParaRPr lang="pt-BR" sz="28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D69CF2D-B732-45B5-9BEB-3F46A1F7B2D1}"/>
              </a:ext>
            </a:extLst>
          </p:cNvPr>
          <p:cNvSpPr/>
          <p:nvPr/>
        </p:nvSpPr>
        <p:spPr>
          <a:xfrm>
            <a:off x="431540" y="2869485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Trabalhadores da Educação e Discentes </a:t>
            </a:r>
            <a:r>
              <a:rPr lang="pt-B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Dois titulares e dois suplentes </a:t>
            </a:r>
            <a:endParaRPr lang="pt-BR" sz="2400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C00E14A-F943-4A97-8BBD-1AC9FD2FCF93}"/>
              </a:ext>
            </a:extLst>
          </p:cNvPr>
          <p:cNvSpPr/>
          <p:nvPr/>
        </p:nvSpPr>
        <p:spPr>
          <a:xfrm>
            <a:off x="374778" y="4005064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36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Poder Executivo </a:t>
            </a:r>
            <a:r>
              <a:rPr lang="pt-BR" sz="2800" b="0" dirty="0">
                <a:solidFill>
                  <a:srgbClr val="000000"/>
                </a:solidFill>
                <a:latin typeface="Arial" panose="020B0604020202020204" pitchFamily="34" charset="0"/>
              </a:rPr>
              <a:t>Um titular e um suplente </a:t>
            </a:r>
            <a:endParaRPr lang="pt-BR" sz="28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29DC21B-6678-45ED-9185-32E63D8FE1AF}"/>
              </a:ext>
            </a:extLst>
          </p:cNvPr>
          <p:cNvSpPr/>
          <p:nvPr/>
        </p:nvSpPr>
        <p:spPr>
          <a:xfrm>
            <a:off x="412338" y="4952974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Art. 18 da Lei Federal - </a:t>
            </a:r>
            <a:r>
              <a:rPr lang="pt-BR" sz="2800" b="0" dirty="0">
                <a:solidFill>
                  <a:srgbClr val="000000"/>
                </a:solidFill>
                <a:latin typeface="Arial" panose="020B0604020202020204" pitchFamily="34" charset="0"/>
              </a:rPr>
              <a:t>n.</a:t>
            </a:r>
            <a:r>
              <a:rPr lang="pt-BR" sz="2800" b="0" dirty="0"/>
              <a:t>11.947/2009 </a:t>
            </a:r>
          </a:p>
        </p:txBody>
      </p:sp>
    </p:spTree>
    <p:extLst>
      <p:ext uri="{BB962C8B-B14F-4D97-AF65-F5344CB8AC3E}">
        <p14:creationId xmlns:p14="http://schemas.microsoft.com/office/powerpoint/2010/main" val="3810976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525F785-3DDF-4646-89E4-E69519EDD535}"/>
              </a:ext>
            </a:extLst>
          </p:cNvPr>
          <p:cNvSpPr/>
          <p:nvPr/>
        </p:nvSpPr>
        <p:spPr>
          <a:xfrm>
            <a:off x="3563888" y="116632"/>
            <a:ext cx="2232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bg1"/>
                </a:solidFill>
                <a:latin typeface="Humanist777BT-LightB"/>
              </a:rPr>
              <a:t>O FUNDEB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09CCF28-14A6-44FF-B656-D796935B8BB6}"/>
              </a:ext>
            </a:extLst>
          </p:cNvPr>
          <p:cNvSpPr/>
          <p:nvPr/>
        </p:nvSpPr>
        <p:spPr>
          <a:xfrm>
            <a:off x="179512" y="2276872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b="0" dirty="0">
                <a:latin typeface="Humanist777BT-LightB"/>
              </a:rPr>
              <a:t>O normativo que instituiu o </a:t>
            </a:r>
            <a:r>
              <a:rPr lang="pt-BR" b="0" dirty="0" err="1">
                <a:latin typeface="Humanist777BT-LightB"/>
              </a:rPr>
              <a:t>Fundeb</a:t>
            </a:r>
            <a:r>
              <a:rPr lang="pt-BR" b="0" dirty="0">
                <a:latin typeface="Humanist777BT-LightB"/>
              </a:rPr>
              <a:t> (Lei n.º 11.494/2007) determinou a criação, mediante lei municipal, de um conselho social, cujo nome é Conselho de Acompanhamento e Controle Social do </a:t>
            </a:r>
            <a:r>
              <a:rPr lang="pt-BR" b="0" dirty="0" err="1">
                <a:latin typeface="Humanist777BT-LightB"/>
              </a:rPr>
              <a:t>Fundeb</a:t>
            </a:r>
            <a:r>
              <a:rPr lang="pt-BR" b="0" dirty="0">
                <a:latin typeface="Humanist777BT-LightB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0405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525F785-3DDF-4646-89E4-E69519EDD535}"/>
              </a:ext>
            </a:extLst>
          </p:cNvPr>
          <p:cNvSpPr/>
          <p:nvPr/>
        </p:nvSpPr>
        <p:spPr>
          <a:xfrm>
            <a:off x="3563888" y="116632"/>
            <a:ext cx="2232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bg1"/>
                </a:solidFill>
                <a:latin typeface="Humanist777BT-LightB"/>
              </a:rPr>
              <a:t>O FUNDEB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09CCF28-14A6-44FF-B656-D796935B8BB6}"/>
              </a:ext>
            </a:extLst>
          </p:cNvPr>
          <p:cNvSpPr/>
          <p:nvPr/>
        </p:nvSpPr>
        <p:spPr>
          <a:xfrm>
            <a:off x="179512" y="2276872"/>
            <a:ext cx="8784976" cy="314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b="0" dirty="0"/>
              <a:t>Esse conselho tem como missão ajudar na tarefa de utilizar bem o dinheiro público, realizando o acompanhamento e controle social sobre a distribuição, a transferência, o planejamento e a aplicação dos recursos do Fundo</a:t>
            </a:r>
            <a:r>
              <a:rPr lang="pt-BR" b="0" dirty="0">
                <a:latin typeface="Humanist777BT-LightB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3137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525F785-3DDF-4646-89E4-E69519EDD535}"/>
              </a:ext>
            </a:extLst>
          </p:cNvPr>
          <p:cNvSpPr/>
          <p:nvPr/>
        </p:nvSpPr>
        <p:spPr>
          <a:xfrm>
            <a:off x="3563888" y="116632"/>
            <a:ext cx="2232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bg1"/>
                </a:solidFill>
                <a:latin typeface="Humanist777BT-LightB"/>
              </a:rPr>
              <a:t>O FUNDEB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09CCF28-14A6-44FF-B656-D796935B8BB6}"/>
              </a:ext>
            </a:extLst>
          </p:cNvPr>
          <p:cNvSpPr/>
          <p:nvPr/>
        </p:nvSpPr>
        <p:spPr>
          <a:xfrm>
            <a:off x="179512" y="1412776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b="0" dirty="0"/>
              <a:t>Suas decisões são tomadas de forma independente, em assembleia geral, e registradas em atas e/ou resoluções, de maneira a garantir que não haja envolvimento político em suas deliberações.</a:t>
            </a: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BEFE693-F492-4D2D-98D7-0B61031078D8}"/>
              </a:ext>
            </a:extLst>
          </p:cNvPr>
          <p:cNvSpPr/>
          <p:nvPr/>
        </p:nvSpPr>
        <p:spPr>
          <a:xfrm>
            <a:off x="176199" y="4280438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b="0" dirty="0">
                <a:latin typeface="Humanist777BT-LightB"/>
              </a:rPr>
              <a:t>Papel importantíssimo a ser desempenhado pelo Conselho é o incentivo à melhoria dos índices escolares propostos no Plano de Metas da Educação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64946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7240288-E5B5-4897-8044-B18F01D9C125}"/>
              </a:ext>
            </a:extLst>
          </p:cNvPr>
          <p:cNvSpPr/>
          <p:nvPr/>
        </p:nvSpPr>
        <p:spPr>
          <a:xfrm>
            <a:off x="53752" y="908720"/>
            <a:ext cx="9036496" cy="5269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2200" b="0" dirty="0"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pt-BR" sz="2200" b="0" dirty="0">
                <a:solidFill>
                  <a:schemeClr val="bg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município, o conselho será composto pelo menos por 9 (nove) membros, </a:t>
            </a:r>
            <a:r>
              <a:rPr lang="pt-BR" sz="2400" dirty="0"/>
              <a:t>art. 24, § 1º, IV e § 2º da Lei n.º 11.494/2007</a:t>
            </a:r>
            <a:r>
              <a:rPr lang="pt-BR" sz="2200" b="0" dirty="0">
                <a:solidFill>
                  <a:schemeClr val="bg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, sendo:</a:t>
            </a:r>
          </a:p>
          <a:p>
            <a:pPr algn="just">
              <a:buNone/>
            </a:pPr>
            <a:r>
              <a:rPr lang="pt-BR" sz="2200" b="0" dirty="0">
                <a:solidFill>
                  <a:schemeClr val="bg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a) 2 (dois) representantes do Poder Executivo Municipal (Prefeitura), dos quais pelo menos 1(um) da Secretaria Municipal de Educação ou órgão educacional equivalente;</a:t>
            </a:r>
          </a:p>
          <a:p>
            <a:pPr algn="just">
              <a:buNone/>
            </a:pPr>
            <a:r>
              <a:rPr lang="pt-BR" sz="2200" b="0" dirty="0">
                <a:solidFill>
                  <a:schemeClr val="bg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b) 1 (um) representante dos professores da educação básica pública;</a:t>
            </a:r>
          </a:p>
          <a:p>
            <a:pPr algn="just">
              <a:buNone/>
            </a:pPr>
            <a:r>
              <a:rPr lang="pt-BR" sz="2200" b="0" dirty="0">
                <a:solidFill>
                  <a:schemeClr val="bg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c) 1 (um) representante dos diretores das escolas básicas públicas; </a:t>
            </a:r>
          </a:p>
          <a:p>
            <a:pPr algn="just">
              <a:buNone/>
            </a:pPr>
            <a:r>
              <a:rPr lang="pt-BR" sz="2200" b="0" dirty="0">
                <a:solidFill>
                  <a:schemeClr val="bg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d) 1 (um) representante dos servidores técnico-administrativos das escolas básicas públicas;</a:t>
            </a:r>
          </a:p>
          <a:p>
            <a:pPr algn="just">
              <a:buNone/>
            </a:pPr>
            <a:r>
              <a:rPr lang="pt-BR" sz="2200" b="0" dirty="0">
                <a:ea typeface="Tahoma" panose="020B0604030504040204" pitchFamily="34" charset="0"/>
                <a:cs typeface="Tahoma" panose="020B0604030504040204" pitchFamily="34" charset="0"/>
              </a:rPr>
              <a:t>e) 2 (dois) representantes dos pais de alunos da educação básica pública;</a:t>
            </a:r>
          </a:p>
          <a:p>
            <a:pPr algn="just">
              <a:buNone/>
            </a:pPr>
            <a:r>
              <a:rPr lang="pt-BR" sz="2200" b="0" dirty="0">
                <a:ea typeface="Tahoma" panose="020B0604030504040204" pitchFamily="34" charset="0"/>
                <a:cs typeface="Tahoma" panose="020B0604030504040204" pitchFamily="34" charset="0"/>
              </a:rPr>
              <a:t>f) 2 (dois) representantes dos estudantes da educação básica pública, um dos quais indicado pela entidade de estudantes secundaristas.</a:t>
            </a:r>
            <a:endParaRPr lang="pt-BR" sz="2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459F163-1F6F-4FA2-BEE3-3BEC94C41592}"/>
              </a:ext>
            </a:extLst>
          </p:cNvPr>
          <p:cNvSpPr/>
          <p:nvPr/>
        </p:nvSpPr>
        <p:spPr>
          <a:xfrm>
            <a:off x="3563888" y="116632"/>
            <a:ext cx="2232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bg1"/>
                </a:solidFill>
                <a:latin typeface="Humanist777BT-LightB"/>
              </a:rPr>
              <a:t>O FUNDEB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7407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E418B71-F82D-4344-98F2-B2F1D2AFDD24}"/>
              </a:ext>
            </a:extLst>
          </p:cNvPr>
          <p:cNvSpPr/>
          <p:nvPr/>
        </p:nvSpPr>
        <p:spPr>
          <a:xfrm>
            <a:off x="251520" y="908720"/>
            <a:ext cx="8892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altLang="pt-BR" sz="4400" b="1" dirty="0"/>
              <a:t>É próprio dos Conselhos interpretar campos específicos da legislação e aplicar normas a situações específicas como meio de satisfazer um direito de cidadania.</a:t>
            </a:r>
            <a:endParaRPr lang="en-US" altLang="pt-BR" sz="4400" b="1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829B6A2-77AE-4EC0-8291-2AA7C8493DE0}"/>
              </a:ext>
            </a:extLst>
          </p:cNvPr>
          <p:cNvSpPr/>
          <p:nvPr/>
        </p:nvSpPr>
        <p:spPr>
          <a:xfrm>
            <a:off x="2483768" y="188640"/>
            <a:ext cx="59696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Minion Pro"/>
              </a:rPr>
              <a:t>CARACTERISTICA DE CONSELHOS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4563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>
            <a:extLst>
              <a:ext uri="{FF2B5EF4-FFF2-40B4-BE49-F238E27FC236}">
                <a16:creationId xmlns:a16="http://schemas.microsoft.com/office/drawing/2014/main" id="{3D4229CB-1523-486F-8691-2F79B6C25676}"/>
              </a:ext>
            </a:extLst>
          </p:cNvPr>
          <p:cNvSpPr txBox="1">
            <a:spLocks/>
          </p:cNvSpPr>
          <p:nvPr/>
        </p:nvSpPr>
        <p:spPr>
          <a:xfrm>
            <a:off x="1547664" y="0"/>
            <a:ext cx="75963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perfil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adequado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membros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Conselhos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Municipais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0A44D18-43B1-42ED-8364-0D5A1981E81B}"/>
              </a:ext>
            </a:extLst>
          </p:cNvPr>
          <p:cNvSpPr/>
          <p:nvPr/>
        </p:nvSpPr>
        <p:spPr>
          <a:xfrm>
            <a:off x="215516" y="1008112"/>
            <a:ext cx="8712968" cy="382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3600" b="1" dirty="0"/>
              <a:t>O conselheiro deve ser um CONHECEDOR da legislação escolar visando garantir um direito da cidadania.</a:t>
            </a:r>
          </a:p>
          <a:p>
            <a:pPr algn="just"/>
            <a:r>
              <a:rPr lang="pt-BR" altLang="pt-BR" sz="3600" b="1" dirty="0"/>
              <a:t>O conselheiro DEVE exercer sua função com profissionalismo.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1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1B5F4F2D-0D47-4DFC-A00C-2582F9B6F289}"/>
              </a:ext>
            </a:extLst>
          </p:cNvPr>
          <p:cNvSpPr/>
          <p:nvPr/>
        </p:nvSpPr>
        <p:spPr>
          <a:xfrm>
            <a:off x="139552" y="980728"/>
            <a:ext cx="9004448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3200" b="1" dirty="0"/>
              <a:t>Sistemas de ensino são o conjunto de campos de competências e atribuições voltadas para o desenvolvimento da educação escolar que se materializam em instituições, órgãos executivos e normativos, recursos e meios articulados pelo poder público competente, abertos ao regime de colaboração e respeitadas as normas gerais vigentes. </a:t>
            </a:r>
          </a:p>
          <a:p>
            <a:pPr algn="just">
              <a:buNone/>
            </a:pPr>
            <a:r>
              <a:rPr lang="pt-BR" sz="3200" b="1" dirty="0"/>
              <a:t>Os municípios, pela Constituição de 1988, são sistemas de ensino. </a:t>
            </a:r>
            <a:endParaRPr lang="pt-BR" sz="3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ítulo 5">
            <a:extLst>
              <a:ext uri="{FF2B5EF4-FFF2-40B4-BE49-F238E27FC236}">
                <a16:creationId xmlns:a16="http://schemas.microsoft.com/office/drawing/2014/main" id="{426AF7D6-D39E-4C41-93B5-8615A285BD7A}"/>
              </a:ext>
            </a:extLst>
          </p:cNvPr>
          <p:cNvSpPr txBox="1">
            <a:spLocks/>
          </p:cNvSpPr>
          <p:nvPr/>
        </p:nvSpPr>
        <p:spPr>
          <a:xfrm>
            <a:off x="1115616" y="0"/>
            <a:ext cx="7772400" cy="885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é um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ensino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 algn="ctr">
              <a:spcBef>
                <a:spcPct val="0"/>
              </a:spcBef>
              <a:buNone/>
              <a:defRPr/>
            </a:pPr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PARECER CEB 30/2000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9110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004FA3B-11E2-4BF2-A65A-CB9A41A6FCF8}"/>
              </a:ext>
            </a:extLst>
          </p:cNvPr>
          <p:cNvSpPr/>
          <p:nvPr/>
        </p:nvSpPr>
        <p:spPr>
          <a:xfrm>
            <a:off x="107504" y="819424"/>
            <a:ext cx="8712968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3600" b="1" dirty="0"/>
              <a:t>Espera-se do Conselheiro estudos e investigações que o leve ao bom desempenho de suas funções.</a:t>
            </a:r>
          </a:p>
          <a:p>
            <a:pPr algn="just">
              <a:defRPr/>
            </a:pPr>
            <a:r>
              <a:rPr lang="pt-BR" sz="3600" b="1" dirty="0"/>
              <a:t>Exige-se de um conselheiro as devidas condições que o tornem um sujeito apto tanto a velar pelo cumprimento das leis quanto a assegurar a participação da sociedade no aperfeiçoamento da educação nacional.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1600" dirty="0">
              <a:solidFill>
                <a:srgbClr val="FFFF00"/>
              </a:solidFill>
            </a:endParaRPr>
          </a:p>
        </p:txBody>
      </p:sp>
      <p:sp>
        <p:nvSpPr>
          <p:cNvPr id="4" name="Título 5">
            <a:extLst>
              <a:ext uri="{FF2B5EF4-FFF2-40B4-BE49-F238E27FC236}">
                <a16:creationId xmlns:a16="http://schemas.microsoft.com/office/drawing/2014/main" id="{53677FD4-5A54-4B5D-BAC9-7C9795E65FF5}"/>
              </a:ext>
            </a:extLst>
          </p:cNvPr>
          <p:cNvSpPr txBox="1">
            <a:spLocks/>
          </p:cNvSpPr>
          <p:nvPr/>
        </p:nvSpPr>
        <p:spPr>
          <a:xfrm>
            <a:off x="1547664" y="0"/>
            <a:ext cx="75963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perfil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adequado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membros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Conselhos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Municipais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6556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5A88B3F-6B2B-4DF8-9690-A5F791839A7F}"/>
              </a:ext>
            </a:extLst>
          </p:cNvPr>
          <p:cNvSpPr/>
          <p:nvPr/>
        </p:nvSpPr>
        <p:spPr>
          <a:xfrm>
            <a:off x="0" y="823258"/>
            <a:ext cx="9144000" cy="521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b="1" dirty="0"/>
              <a:t>O conselheiro necessita de clareza tanto em relação aos aspectos legais quanto em relação à realidade dos fatores educacionais e sociais de sua comunidade. </a:t>
            </a:r>
          </a:p>
          <a:p>
            <a:pPr algn="just">
              <a:defRPr/>
            </a:pPr>
            <a:r>
              <a:rPr lang="pt-BR" b="1" dirty="0"/>
              <a:t>Isso exige estudo de situações e a busca de interpretações já existentes sobre determinado assunto para ir formando sua posição que será confrontada pela pluralidade dos outros membros.</a:t>
            </a:r>
          </a:p>
          <a:p>
            <a:pPr algn="just"/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51CF1CD7-D059-4C54-A143-22FEC0EE0A59}"/>
              </a:ext>
            </a:extLst>
          </p:cNvPr>
          <p:cNvSpPr txBox="1">
            <a:spLocks/>
          </p:cNvSpPr>
          <p:nvPr/>
        </p:nvSpPr>
        <p:spPr>
          <a:xfrm>
            <a:off x="1547664" y="0"/>
            <a:ext cx="75963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perfil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adequado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membros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Conselhos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Municipais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866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CEB372-1263-4236-884A-F82D0823B181}"/>
              </a:ext>
            </a:extLst>
          </p:cNvPr>
          <p:cNvSpPr txBox="1">
            <a:spLocks/>
          </p:cNvSpPr>
          <p:nvPr/>
        </p:nvSpPr>
        <p:spPr>
          <a:xfrm>
            <a:off x="533400" y="273050"/>
            <a:ext cx="8153400" cy="63567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None/>
            </a:pPr>
            <a:r>
              <a:rPr lang="en-US" altLang="pt-BR" sz="3000" kern="0" dirty="0">
                <a:solidFill>
                  <a:schemeClr val="bg1"/>
                </a:solidFill>
              </a:rPr>
              <a:t>As </a:t>
            </a:r>
            <a:r>
              <a:rPr lang="en-US" altLang="pt-BR" sz="3000" kern="0" dirty="0" err="1">
                <a:solidFill>
                  <a:schemeClr val="bg1"/>
                </a:solidFill>
              </a:rPr>
              <a:t>Funções</a:t>
            </a:r>
            <a:r>
              <a:rPr lang="en-US" altLang="pt-BR" sz="3000" kern="0" dirty="0">
                <a:solidFill>
                  <a:schemeClr val="bg1"/>
                </a:solidFill>
              </a:rPr>
              <a:t> </a:t>
            </a:r>
            <a:r>
              <a:rPr lang="en-US" altLang="pt-BR" sz="3000" kern="0" dirty="0" err="1">
                <a:solidFill>
                  <a:schemeClr val="bg1"/>
                </a:solidFill>
              </a:rPr>
              <a:t>Devem</a:t>
            </a:r>
            <a:r>
              <a:rPr lang="en-US" altLang="pt-BR" sz="3000" kern="0" dirty="0">
                <a:solidFill>
                  <a:schemeClr val="bg1"/>
                </a:solidFill>
              </a:rPr>
              <a:t> ser </a:t>
            </a:r>
            <a:r>
              <a:rPr lang="en-US" altLang="pt-BR" sz="3000" kern="0" dirty="0" err="1">
                <a:solidFill>
                  <a:schemeClr val="bg1"/>
                </a:solidFill>
              </a:rPr>
              <a:t>Pautadas</a:t>
            </a:r>
            <a:endParaRPr lang="pt-BR" altLang="pt-BR" sz="3000" kern="0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A247C9A-E877-4A23-A88D-844F092AC5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6443661"/>
              </p:ext>
            </p:extLst>
          </p:nvPr>
        </p:nvGraphicFramePr>
        <p:xfrm>
          <a:off x="3059832" y="1964903"/>
          <a:ext cx="5560332" cy="4210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3356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3">
            <a:extLst>
              <a:ext uri="{FF2B5EF4-FFF2-40B4-BE49-F238E27FC236}">
                <a16:creationId xmlns:a16="http://schemas.microsoft.com/office/drawing/2014/main" id="{0179D253-7528-4D34-AE60-5BB3EB3CCA2E}"/>
              </a:ext>
            </a:extLst>
          </p:cNvPr>
          <p:cNvSpPr txBox="1">
            <a:spLocks/>
          </p:cNvSpPr>
          <p:nvPr/>
        </p:nvSpPr>
        <p:spPr>
          <a:xfrm>
            <a:off x="285750" y="1052736"/>
            <a:ext cx="8715375" cy="55909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algn="just" fontAlgn="auto">
              <a:spcAft>
                <a:spcPts val="0"/>
              </a:spcAft>
              <a:defRPr/>
            </a:pPr>
            <a:r>
              <a:rPr lang="pt-BR" kern="0" dirty="0"/>
              <a:t>O Conselho pode promover fóruns, encontros e eventos assemelhados com a finalidade de prover estudos junto as escolas para que as mesmas possam construir seus projetos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kern="0" dirty="0"/>
              <a:t> Nada impede que ocorram consórcios municipais para estas promoções, reduzindo custos e compartilhando experiências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kern="0" dirty="0">
                <a:solidFill>
                  <a:srgbClr val="FF0000"/>
                </a:solidFill>
              </a:rPr>
              <a:t>Os conselheiros devem ter conhecimento sobre a aplicação de recursos na área de educação</a:t>
            </a:r>
            <a:r>
              <a:rPr lang="pt-BR" kern="0" dirty="0"/>
              <a:t>.                    </a:t>
            </a:r>
          </a:p>
        </p:txBody>
      </p:sp>
      <p:sp>
        <p:nvSpPr>
          <p:cNvPr id="3" name="Espaço Reservado para Texto 1">
            <a:extLst>
              <a:ext uri="{FF2B5EF4-FFF2-40B4-BE49-F238E27FC236}">
                <a16:creationId xmlns:a16="http://schemas.microsoft.com/office/drawing/2014/main" id="{121AC4A7-EF80-467F-9BC6-D9D4B54941FB}"/>
              </a:ext>
            </a:extLst>
          </p:cNvPr>
          <p:cNvSpPr txBox="1">
            <a:spLocks/>
          </p:cNvSpPr>
          <p:nvPr/>
        </p:nvSpPr>
        <p:spPr>
          <a:xfrm>
            <a:off x="1547664" y="0"/>
            <a:ext cx="7123113" cy="167322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pt-BR" kern="0" dirty="0">
                <a:solidFill>
                  <a:schemeClr val="bg1"/>
                </a:solidFill>
              </a:rPr>
              <a:t>O que o </a:t>
            </a:r>
            <a:r>
              <a:rPr lang="en-US" altLang="pt-BR" kern="0" dirty="0" err="1">
                <a:solidFill>
                  <a:schemeClr val="bg1"/>
                </a:solidFill>
              </a:rPr>
              <a:t>Conselho</a:t>
            </a:r>
            <a:r>
              <a:rPr lang="en-US" altLang="pt-BR" kern="0" dirty="0">
                <a:solidFill>
                  <a:schemeClr val="bg1"/>
                </a:solidFill>
              </a:rPr>
              <a:t> </a:t>
            </a:r>
            <a:r>
              <a:rPr lang="en-US" altLang="pt-BR" kern="0" dirty="0" err="1">
                <a:solidFill>
                  <a:schemeClr val="bg1"/>
                </a:solidFill>
              </a:rPr>
              <a:t>deve</a:t>
            </a:r>
            <a:r>
              <a:rPr lang="en-US" altLang="pt-BR" kern="0" dirty="0">
                <a:solidFill>
                  <a:schemeClr val="bg1"/>
                </a:solidFill>
              </a:rPr>
              <a:t> </a:t>
            </a:r>
            <a:r>
              <a:rPr lang="en-US" altLang="pt-BR" kern="0" dirty="0" err="1">
                <a:solidFill>
                  <a:schemeClr val="bg1"/>
                </a:solidFill>
              </a:rPr>
              <a:t>fazer</a:t>
            </a:r>
            <a:r>
              <a:rPr lang="en-US" altLang="pt-BR" kern="0" dirty="0">
                <a:solidFill>
                  <a:schemeClr val="bg1"/>
                </a:solidFill>
              </a:rPr>
              <a:t> </a:t>
            </a:r>
            <a:r>
              <a:rPr lang="en-US" altLang="pt-BR" kern="0" dirty="0" err="1">
                <a:solidFill>
                  <a:schemeClr val="bg1"/>
                </a:solidFill>
              </a:rPr>
              <a:t>pelo</a:t>
            </a:r>
            <a:r>
              <a:rPr lang="en-US" altLang="pt-BR" kern="0" dirty="0">
                <a:solidFill>
                  <a:schemeClr val="bg1"/>
                </a:solidFill>
              </a:rPr>
              <a:t> </a:t>
            </a:r>
            <a:r>
              <a:rPr lang="en-US" altLang="pt-BR" kern="0" dirty="0" err="1">
                <a:solidFill>
                  <a:schemeClr val="bg1"/>
                </a:solidFill>
              </a:rPr>
              <a:t>seu</a:t>
            </a:r>
            <a:r>
              <a:rPr lang="en-US" altLang="pt-BR" kern="0" dirty="0">
                <a:solidFill>
                  <a:schemeClr val="bg1"/>
                </a:solidFill>
              </a:rPr>
              <a:t> Sistema de Ensino?</a:t>
            </a:r>
            <a:endParaRPr lang="pt-BR" altLang="pt-BR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306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3">
            <a:extLst>
              <a:ext uri="{FF2B5EF4-FFF2-40B4-BE49-F238E27FC236}">
                <a16:creationId xmlns:a16="http://schemas.microsoft.com/office/drawing/2014/main" id="{CCAA450F-F6DB-4D38-B410-78B07F66A2D3}"/>
              </a:ext>
            </a:extLst>
          </p:cNvPr>
          <p:cNvSpPr txBox="1">
            <a:spLocks/>
          </p:cNvSpPr>
          <p:nvPr/>
        </p:nvSpPr>
        <p:spPr>
          <a:xfrm>
            <a:off x="0" y="836712"/>
            <a:ext cx="9036496" cy="573553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pt-BR" altLang="pt-BR" sz="3200" kern="0" dirty="0"/>
              <a:t>A função fiscalizatória é vista como delicada, contudo devem ser objeto de ação dos Conselhos, com intuito de garantir, na forma da lei, o aprendizado. </a:t>
            </a:r>
          </a:p>
          <a:p>
            <a:pPr algn="just"/>
            <a:r>
              <a:rPr lang="pt-BR" altLang="pt-BR" sz="3200" kern="0" dirty="0"/>
              <a:t>Entretanto, esta atividade deve figurar no final do rol de medidas como a construção de normas específicas, diálogos, reuniões e visitas </a:t>
            </a:r>
            <a:r>
              <a:rPr lang="pt-BR" altLang="pt-BR" sz="3200" i="1" kern="0" dirty="0"/>
              <a:t>in loco, </a:t>
            </a:r>
            <a:r>
              <a:rPr lang="pt-BR" altLang="pt-BR" sz="3200" kern="0" dirty="0"/>
              <a:t>orientação visando a correção de fatos irregulares.</a:t>
            </a:r>
          </a:p>
        </p:txBody>
      </p:sp>
    </p:spTree>
    <p:extLst>
      <p:ext uri="{BB962C8B-B14F-4D97-AF65-F5344CB8AC3E}">
        <p14:creationId xmlns:p14="http://schemas.microsoft.com/office/powerpoint/2010/main" val="472965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0558245-A0FF-4695-87E8-F591C665B5D6}"/>
              </a:ext>
            </a:extLst>
          </p:cNvPr>
          <p:cNvSpPr/>
          <p:nvPr/>
        </p:nvSpPr>
        <p:spPr>
          <a:xfrm>
            <a:off x="9330" y="234888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2800" b="0" dirty="0">
                <a:ea typeface="Tahoma" panose="020B0604030504040204" pitchFamily="34" charset="0"/>
                <a:cs typeface="Tahoma" panose="020B0604030504040204" pitchFamily="34" charset="0"/>
              </a:rPr>
              <a:t>Os autores Ribeiro e Guedes (2001) afirmam que há uma grande diferença entre os conselhos estabelecidos em lei e os conselhos verdadeiramente atuantes. </a:t>
            </a:r>
            <a:endParaRPr lang="pt-BR" sz="28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8A282E29-593A-4442-9848-A2BDB8D353FE}"/>
              </a:ext>
            </a:extLst>
          </p:cNvPr>
          <p:cNvSpPr txBox="1">
            <a:spLocks/>
          </p:cNvSpPr>
          <p:nvPr/>
        </p:nvSpPr>
        <p:spPr>
          <a:xfrm>
            <a:off x="1547664" y="0"/>
            <a:ext cx="75963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Finais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9668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0558245-A0FF-4695-87E8-F591C665B5D6}"/>
              </a:ext>
            </a:extLst>
          </p:cNvPr>
          <p:cNvSpPr/>
          <p:nvPr/>
        </p:nvSpPr>
        <p:spPr>
          <a:xfrm>
            <a:off x="0" y="1556792"/>
            <a:ext cx="9144000" cy="362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2800" b="0" dirty="0">
                <a:ea typeface="Tahoma" panose="020B0604030504040204" pitchFamily="34" charset="0"/>
                <a:cs typeface="Tahoma" panose="020B0604030504040204" pitchFamily="34" charset="0"/>
              </a:rPr>
              <a:t>Deve ser evitada a formação dos conselhos apenas para referendar e legitimar as decisões do executivo municipal, no sentido de responder aos procedimentos de aprovação de contratos e prestações de contas exigidas nos convênios estabelecidos com os programas estaduais e federais para não perder recursos da Função Educação </a:t>
            </a:r>
          </a:p>
          <a:p>
            <a:pPr algn="just">
              <a:buNone/>
            </a:pPr>
            <a:r>
              <a:rPr lang="pt-BR" sz="2800" b="0" dirty="0">
                <a:ea typeface="Tahoma" panose="020B0604030504040204" pitchFamily="34" charset="0"/>
                <a:cs typeface="Tahoma" panose="020B0604030504040204" pitchFamily="34" charset="0"/>
              </a:rPr>
              <a:t>(SANTOS JUNIOR, AZEVEDO E RIBEIRO, 2004)</a:t>
            </a:r>
            <a:endParaRPr lang="pt-BR" sz="28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8A282E29-593A-4442-9848-A2BDB8D353FE}"/>
              </a:ext>
            </a:extLst>
          </p:cNvPr>
          <p:cNvSpPr txBox="1">
            <a:spLocks/>
          </p:cNvSpPr>
          <p:nvPr/>
        </p:nvSpPr>
        <p:spPr>
          <a:xfrm>
            <a:off x="1547664" y="0"/>
            <a:ext cx="75963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Finais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839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0558245-A0FF-4695-87E8-F591C665B5D6}"/>
              </a:ext>
            </a:extLst>
          </p:cNvPr>
          <p:cNvSpPr/>
          <p:nvPr/>
        </p:nvSpPr>
        <p:spPr>
          <a:xfrm>
            <a:off x="18593" y="836712"/>
            <a:ext cx="9144000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b="0" dirty="0"/>
              <a:t>Outro importante entrave à participação social reside na falta de informação da população, pois segundo Oliveira (2004. p. 95) </a:t>
            </a:r>
          </a:p>
          <a:p>
            <a:pPr algn="just">
              <a:buNone/>
            </a:pPr>
            <a:r>
              <a:rPr lang="pt-BR" b="0" dirty="0"/>
              <a:t>a informação é “[...] um elemento determinante para viabilizar a participação dos cidadãos no poder local”. </a:t>
            </a:r>
          </a:p>
          <a:p>
            <a:pPr algn="just">
              <a:buNone/>
            </a:pPr>
            <a:r>
              <a:rPr lang="pt-BR" b="0" dirty="0"/>
              <a:t>Entretanto, Torres (2004) considera que a informação disponibilizada sobre as políticas públicas e utilização do erário são por vezes demasiadamente técnicas, impossibilitando compreensão por parte do </a:t>
            </a:r>
            <a:r>
              <a:rPr lang="pt-BR" b="0" dirty="0">
                <a:solidFill>
                  <a:srgbClr val="0033CC"/>
                </a:solidFill>
              </a:rPr>
              <a:t>cidadão comum</a:t>
            </a:r>
            <a:r>
              <a:rPr lang="pt-BR" b="0" dirty="0"/>
              <a:t>.</a:t>
            </a:r>
            <a:endParaRPr lang="pt-BR" sz="28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8A282E29-593A-4442-9848-A2BDB8D353FE}"/>
              </a:ext>
            </a:extLst>
          </p:cNvPr>
          <p:cNvSpPr txBox="1">
            <a:spLocks/>
          </p:cNvSpPr>
          <p:nvPr/>
        </p:nvSpPr>
        <p:spPr>
          <a:xfrm>
            <a:off x="1547664" y="0"/>
            <a:ext cx="75963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Finais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4649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D31F0-F80F-4FBF-9594-197C0347B283}"/>
              </a:ext>
            </a:extLst>
          </p:cNvPr>
          <p:cNvSpPr txBox="1">
            <a:spLocks/>
          </p:cNvSpPr>
          <p:nvPr/>
        </p:nvSpPr>
        <p:spPr>
          <a:xfrm>
            <a:off x="30872" y="692696"/>
            <a:ext cx="9144000" cy="6624736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None/>
            </a:pPr>
            <a:endParaRPr lang="pt-B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Meta 19: </a:t>
            </a:r>
            <a:r>
              <a:rPr lang="pt-BR" sz="1900" b="0" dirty="0">
                <a:latin typeface="Arial" panose="020B0604020202020204" pitchFamily="34" charset="0"/>
                <a:cs typeface="Arial" panose="020B0604020202020204" pitchFamily="34" charset="0"/>
              </a:rPr>
              <a:t>assegurar condições, no prazo de 2 (dois) anos, para a efetivação da gestão democrática da educação, associada a critérios técnicos de mérito e desempenho e à consulta pública à comunidade escolar, no âmbito das escolas públicas, prevendo recursos e apoio técnico da União para tanto.</a:t>
            </a:r>
          </a:p>
          <a:p>
            <a:pPr algn="just">
              <a:buNone/>
            </a:pPr>
            <a:r>
              <a:rPr lang="pt-BR" sz="1900" b="0" dirty="0">
                <a:latin typeface="Arial" panose="020B0604020202020204" pitchFamily="34" charset="0"/>
                <a:cs typeface="Arial" panose="020B0604020202020204" pitchFamily="34" charset="0"/>
              </a:rPr>
              <a:t>Estratégias:</a:t>
            </a:r>
          </a:p>
          <a:p>
            <a:pPr algn="just">
              <a:buNone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19.1...</a:t>
            </a:r>
          </a:p>
          <a:p>
            <a:pPr algn="just">
              <a:buNone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19.2. </a:t>
            </a:r>
            <a:r>
              <a:rPr lang="pt-BR" sz="1900" b="0" dirty="0">
                <a:latin typeface="Arial" panose="020B0604020202020204" pitchFamily="34" charset="0"/>
                <a:cs typeface="Arial" panose="020B0604020202020204" pitchFamily="34" charset="0"/>
              </a:rPr>
              <a:t>ampliar os programas de apoio e formação aos (às) conselheiros (as) dos conselhos de acompanhamento e controle social do </a:t>
            </a:r>
            <a:r>
              <a:rPr lang="pt-BR" sz="1900" b="0" dirty="0" err="1">
                <a:latin typeface="Arial" panose="020B0604020202020204" pitchFamily="34" charset="0"/>
                <a:cs typeface="Arial" panose="020B0604020202020204" pitchFamily="34" charset="0"/>
              </a:rPr>
              <a:t>Fundeb</a:t>
            </a:r>
            <a:r>
              <a:rPr lang="pt-BR" sz="1900" b="0" dirty="0">
                <a:latin typeface="Arial" panose="020B0604020202020204" pitchFamily="34" charset="0"/>
                <a:cs typeface="Arial" panose="020B0604020202020204" pitchFamily="34" charset="0"/>
              </a:rPr>
              <a:t>, dos conselhos de alimentação escolar, dos conselhos regionais e de outros e aos (às) representantes educacionais em demais conselhos de acompanhamento de políticas públicas, garantindo a esses colegiados recursos financeiros, espaço físico adequado, equipamentos e meios de transporte para visitas à rede escolar, com vistas ao bom desempenho de suas funções.</a:t>
            </a:r>
          </a:p>
          <a:p>
            <a:pPr algn="just">
              <a:buNone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19.3...</a:t>
            </a:r>
          </a:p>
          <a:p>
            <a:pPr algn="just">
              <a:buNone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19.4...</a:t>
            </a:r>
          </a:p>
          <a:p>
            <a:pPr algn="just">
              <a:buNone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19.5. </a:t>
            </a:r>
            <a:r>
              <a:rPr lang="pt-BR" sz="1900" b="0" dirty="0">
                <a:latin typeface="Arial" panose="020B0604020202020204" pitchFamily="34" charset="0"/>
                <a:cs typeface="Arial" panose="020B0604020202020204" pitchFamily="34" charset="0"/>
              </a:rPr>
              <a:t>estimular a constituição e o fortalecimento de conselhos escolares e conselhos municipais de educação, como instrumentos de participação e fiscalização na gestão escolar e educacional, inclusive por meio de programas de formação de conselheiros, assegurando-se condições de funcionamento </a:t>
            </a:r>
            <a:r>
              <a:rPr lang="pt-BR" sz="19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autônomo.</a:t>
            </a:r>
          </a:p>
          <a:p>
            <a:pPr algn="just">
              <a:spcAft>
                <a:spcPts val="0"/>
              </a:spcAft>
              <a:buNone/>
            </a:pPr>
            <a:r>
              <a:rPr lang="pt-BR" sz="1800" b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DCBC634-AE63-4516-BE6F-A5711E154563}"/>
              </a:ext>
            </a:extLst>
          </p:cNvPr>
          <p:cNvSpPr/>
          <p:nvPr/>
        </p:nvSpPr>
        <p:spPr>
          <a:xfrm>
            <a:off x="1907704" y="0"/>
            <a:ext cx="7236296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LEI Nº 13.005, DE 25 DE JUNHO DE 2014</a:t>
            </a:r>
            <a:endParaRPr lang="pt-B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Aprova o Plano Nacional de Educação </a:t>
            </a:r>
          </a:p>
        </p:txBody>
      </p:sp>
    </p:spTree>
    <p:extLst>
      <p:ext uri="{BB962C8B-B14F-4D97-AF65-F5344CB8AC3E}">
        <p14:creationId xmlns:p14="http://schemas.microsoft.com/office/powerpoint/2010/main" val="680663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D31F0-F80F-4FBF-9594-197C0347B283}"/>
              </a:ext>
            </a:extLst>
          </p:cNvPr>
          <p:cNvSpPr txBox="1">
            <a:spLocks/>
          </p:cNvSpPr>
          <p:nvPr/>
        </p:nvSpPr>
        <p:spPr>
          <a:xfrm>
            <a:off x="-9112" y="692696"/>
            <a:ext cx="9144000" cy="7139136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algn="just">
              <a:spcAft>
                <a:spcPts val="0"/>
              </a:spcAft>
              <a:buNone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Meta 18: </a:t>
            </a:r>
            <a:r>
              <a:rPr lang="pt-BR" sz="1900" b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Garantir em legislação específica, aprovada no âmbito do Estado e dos Municípios, condições para a efetivação da gestão democrática, na educação básica e superior públicas que evidencie o compromisso com o acesso, a permanência e o êxito na aprendizagem do estudante do Sistema Estadual de Ensino, no prazo de 1 (um) ano após a aprovação deste Plano. </a:t>
            </a:r>
          </a:p>
          <a:p>
            <a:pPr algn="just">
              <a:spcAft>
                <a:spcPts val="0"/>
              </a:spcAft>
              <a:buNone/>
            </a:pPr>
            <a:r>
              <a:rPr lang="pt-BR" sz="1900" b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Estratégias: </a:t>
            </a:r>
          </a:p>
          <a:p>
            <a:pPr algn="just">
              <a:spcAft>
                <a:spcPts val="0"/>
              </a:spcAft>
              <a:buNone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18.1 ... </a:t>
            </a:r>
          </a:p>
          <a:p>
            <a:pPr algn="just">
              <a:spcAft>
                <a:spcPts val="0"/>
              </a:spcAft>
              <a:buNone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18.2 </a:t>
            </a:r>
            <a:r>
              <a:rPr lang="pt-BR" sz="1900" b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Criar e/ou consolidar fóruns decisórios de políticas públicas educacionais, conselhos municipais de educação, conselhos escolares ou equivalentes, Conselho de Acompanhamento e Controle Social do FUNDEB e Conselho de Alimentação Escolar (CAE), conselho de controle social envolvendo gestores públicos, trabalhadores da educação e organizações da sociedade civil, com representação paritária dos setores envolvidos com a educação e com as instituições educativas. </a:t>
            </a:r>
          </a:p>
          <a:p>
            <a:pPr algn="just">
              <a:spcAft>
                <a:spcPts val="0"/>
              </a:spcAft>
              <a:buNone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18.3 ... </a:t>
            </a:r>
          </a:p>
          <a:p>
            <a:pPr algn="just">
              <a:spcAft>
                <a:spcPts val="0"/>
              </a:spcAft>
              <a:buNone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18.4 </a:t>
            </a:r>
            <a:r>
              <a:rPr lang="pt-BR" sz="1900" b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Ampliar os programas de apoio e formação aos conselheiros de conselhos que tratem do acompanhamento e controle social do FUNDEB, da alimentação escolar e outros, providenciando recursos financeiros, espaço físico adequado, equipamentos e meios de transporte para visitas à rede escolar, com vistas ao bom </a:t>
            </a:r>
            <a:r>
              <a:rPr lang="pt-BR" sz="1900" b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desempenho de suas funções.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B05EA78-EFEE-445B-8076-5C5FD1361B2A}"/>
              </a:ext>
            </a:extLst>
          </p:cNvPr>
          <p:cNvSpPr/>
          <p:nvPr/>
        </p:nvSpPr>
        <p:spPr>
          <a:xfrm>
            <a:off x="2286000" y="-2264"/>
            <a:ext cx="4572000" cy="6340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buNone/>
            </a:pPr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LEI Nº 16.794, DE 14 DE DEZEMBRO DE 2015 </a:t>
            </a:r>
          </a:p>
          <a:p>
            <a:pPr>
              <a:spcAft>
                <a:spcPts val="0"/>
              </a:spcAft>
              <a:buNone/>
            </a:pPr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Aprova o Plano Estadual de Educação (PEE) </a:t>
            </a:r>
          </a:p>
        </p:txBody>
      </p:sp>
    </p:spTree>
    <p:extLst>
      <p:ext uri="{BB962C8B-B14F-4D97-AF65-F5344CB8AC3E}">
        <p14:creationId xmlns:p14="http://schemas.microsoft.com/office/powerpoint/2010/main" val="286552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543EA69B-F9C3-4EB0-90CD-211AE97E09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4055197"/>
              </p:ext>
            </p:extLst>
          </p:nvPr>
        </p:nvGraphicFramePr>
        <p:xfrm>
          <a:off x="143508" y="908720"/>
          <a:ext cx="8856984" cy="5806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93826CD9-3A8A-4E40-B240-629E3DD9548A}"/>
              </a:ext>
            </a:extLst>
          </p:cNvPr>
          <p:cNvSpPr/>
          <p:nvPr/>
        </p:nvSpPr>
        <p:spPr>
          <a:xfrm>
            <a:off x="2627784" y="142852"/>
            <a:ext cx="42274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Minion Pro"/>
              </a:rPr>
              <a:t>Os sistemas de ensino 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176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38D6EB8-BA44-4743-A70E-130BA6C365AE}"/>
              </a:ext>
            </a:extLst>
          </p:cNvPr>
          <p:cNvSpPr/>
          <p:nvPr/>
        </p:nvSpPr>
        <p:spPr>
          <a:xfrm>
            <a:off x="323528" y="2644170"/>
            <a:ext cx="8496944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DOCUMENTO NORTEADOR ELABORADO PELO CONSELHO ESTADUAL DE EDUCAÇÃO</a:t>
            </a:r>
          </a:p>
          <a:p>
            <a:pPr algn="just">
              <a:buNone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http://www.cee.sc.gov.br/index.php/downloads/eventos-cee/reuniao-do-cee-com-os-cmes/reuniao-curitibanos/1294-minuta-documento-norteador-setembromlm/file</a:t>
            </a:r>
          </a:p>
        </p:txBody>
      </p:sp>
    </p:spTree>
    <p:extLst>
      <p:ext uri="{BB962C8B-B14F-4D97-AF65-F5344CB8AC3E}">
        <p14:creationId xmlns:p14="http://schemas.microsoft.com/office/powerpoint/2010/main" val="2488151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7C93EF7-0728-47F1-9305-B72E6D2E9081}"/>
              </a:ext>
            </a:extLst>
          </p:cNvPr>
          <p:cNvSpPr/>
          <p:nvPr/>
        </p:nvSpPr>
        <p:spPr>
          <a:xfrm>
            <a:off x="0" y="908720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/>
            <a:r>
              <a:rPr lang="pt-BR" sz="1100" b="0" dirty="0">
                <a:latin typeface="Arial" panose="020B0604020202020204" pitchFamily="34" charset="0"/>
                <a:cs typeface="Arial" panose="020B0604020202020204" pitchFamily="34" charset="0"/>
              </a:rPr>
              <a:t>Cartilha para conselheiros do Programa Nacional de Alimentação Escolar (PNAE), Tribunal de Contas da União, 1. ed. Brasília : TCU, 2017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C10B828-98A5-4C58-9236-B71F4DD751F8}"/>
              </a:ext>
            </a:extLst>
          </p:cNvPr>
          <p:cNvSpPr/>
          <p:nvPr/>
        </p:nvSpPr>
        <p:spPr>
          <a:xfrm>
            <a:off x="0" y="1170330"/>
            <a:ext cx="88924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/>
            <a:r>
              <a:rPr lang="pt-BR" sz="1100" b="0" dirty="0">
                <a:latin typeface="Arial" panose="020B0604020202020204" pitchFamily="34" charset="0"/>
                <a:cs typeface="Arial" panose="020B0604020202020204" pitchFamily="34" charset="0"/>
              </a:rPr>
              <a:t>Orientações para acompanhamento das ações do Fundo de Manutenção e Desenvolvimento da Educação Básica e de Valorização dos Profissionais da Educação – ed. 2012 -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Controladoria-Geral da União – CGU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D91E3C1-C90A-4FE5-A568-EE3158BD4154}"/>
              </a:ext>
            </a:extLst>
          </p:cNvPr>
          <p:cNvSpPr/>
          <p:nvPr/>
        </p:nvSpPr>
        <p:spPr>
          <a:xfrm>
            <a:off x="0" y="1601217"/>
            <a:ext cx="90364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100" b="0" dirty="0">
                <a:latin typeface="Arial" panose="020B0604020202020204" pitchFamily="34" charset="0"/>
                <a:cs typeface="Arial" panose="020B0604020202020204" pitchFamily="34" charset="0"/>
              </a:rPr>
              <a:t>   Documento norteador elaborado pelo Conselho Estadual de Educação</a:t>
            </a:r>
            <a:endParaRPr lang="pt-BR" sz="1100" b="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819641D-5E12-416B-85A4-8A75C352F965}"/>
              </a:ext>
            </a:extLst>
          </p:cNvPr>
          <p:cNvSpPr/>
          <p:nvPr/>
        </p:nvSpPr>
        <p:spPr>
          <a:xfrm>
            <a:off x="0" y="1862827"/>
            <a:ext cx="50760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/>
            <a:r>
              <a:rPr lang="pt-BR" sz="1100" b="0" dirty="0">
                <a:latin typeface="Arial" panose="020B0604020202020204" pitchFamily="34" charset="0"/>
                <a:cs typeface="Arial" panose="020B0604020202020204" pitchFamily="34" charset="0"/>
              </a:rPr>
              <a:t>Planos Nacional e Estadual de Educação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4420BAC-BFC6-4726-B782-7C0DD2B6CFFB}"/>
              </a:ext>
            </a:extLst>
          </p:cNvPr>
          <p:cNvSpPr/>
          <p:nvPr/>
        </p:nvSpPr>
        <p:spPr>
          <a:xfrm>
            <a:off x="0" y="2158292"/>
            <a:ext cx="9036496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100" b="0" dirty="0">
                <a:latin typeface="Arial" panose="020B0604020202020204" pitchFamily="34" charset="0"/>
                <a:cs typeface="Arial" panose="020B0604020202020204" pitchFamily="34" charset="0"/>
              </a:rPr>
              <a:t>Manual do Conselho de Alimentação Escolar – CAE - MINISTÉRIO DA EDUCAÇÃO -FUNDO NACIONAL DE DESENVOLVIMENTO DA EDUCAÇÃO – FNDE</a:t>
            </a:r>
          </a:p>
          <a:p>
            <a:pPr marL="171450" indent="-171450" algn="just"/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papel</a:t>
            </a: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Conselhos</a:t>
            </a: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Municipais</a:t>
            </a: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Educação</a:t>
            </a: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ensino</a:t>
            </a: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 local - </a:t>
            </a:r>
            <a:r>
              <a:rPr lang="en-US" altLang="pt-BR" sz="1100" b="0" dirty="0">
                <a:latin typeface="Arial" panose="020B0604020202020204" pitchFamily="34" charset="0"/>
                <a:cs typeface="Arial" panose="020B0604020202020204" pitchFamily="34" charset="0"/>
              </a:rPr>
              <a:t>Prof. Dr. Francisco Soares Santos Filho (CEE-PI)</a:t>
            </a:r>
            <a:endParaRPr lang="pt-BR" altLang="pt-BR" sz="11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2FFD60D-332A-4072-96F4-82C0E9076B56}"/>
              </a:ext>
            </a:extLst>
          </p:cNvPr>
          <p:cNvSpPr/>
          <p:nvPr/>
        </p:nvSpPr>
        <p:spPr>
          <a:xfrm>
            <a:off x="17748" y="2838478"/>
            <a:ext cx="88569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/>
            <a:r>
              <a:rPr lang="pt-BR" sz="1000" b="0" dirty="0">
                <a:latin typeface="Arial" panose="020B0604020202020204" pitchFamily="34" charset="0"/>
                <a:cs typeface="Arial" panose="020B0604020202020204" pitchFamily="34" charset="0"/>
              </a:rPr>
              <a:t>Controle democrático, descentralização e Reforma do Estado. Brasília: Paralelo 15, 2001. p.51-74.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20B3429-3075-42F9-94DE-DC7343A5F025}"/>
              </a:ext>
            </a:extLst>
          </p:cNvPr>
          <p:cNvSpPr/>
          <p:nvPr/>
        </p:nvSpPr>
        <p:spPr>
          <a:xfrm>
            <a:off x="17748" y="3084699"/>
            <a:ext cx="90187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0" dirty="0">
                <a:latin typeface="Arial" panose="020B0604020202020204" pitchFamily="34" charset="0"/>
                <a:cs typeface="Arial" panose="020B0604020202020204" pitchFamily="34" charset="0"/>
              </a:rPr>
              <a:t>    SANTOS JÚNIOR, Governança democrática e poder local. Rio de Janeiro: </a:t>
            </a:r>
            <a:r>
              <a:rPr lang="pt-BR"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Revan</a:t>
            </a:r>
            <a:r>
              <a:rPr lang="pt-BR" sz="1100" b="0" dirty="0">
                <a:latin typeface="Arial" panose="020B0604020202020204" pitchFamily="34" charset="0"/>
                <a:cs typeface="Arial" panose="020B0604020202020204" pitchFamily="34" charset="0"/>
              </a:rPr>
              <a:t>, 2004. p. 11-56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8054F048-8B99-4743-8A49-679930CB545E}"/>
              </a:ext>
            </a:extLst>
          </p:cNvPr>
          <p:cNvSpPr/>
          <p:nvPr/>
        </p:nvSpPr>
        <p:spPr>
          <a:xfrm>
            <a:off x="35462" y="3429000"/>
            <a:ext cx="67504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0" dirty="0">
                <a:latin typeface="Arial" panose="020B0604020202020204" pitchFamily="34" charset="0"/>
                <a:cs typeface="Arial" panose="020B0604020202020204" pitchFamily="34" charset="0"/>
              </a:rPr>
              <a:t>   OLIVEIRA, Francisco Mesquita de. Participação cidadã: Novos conceitos e metodologias. 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E9F519F-FF69-486B-96E6-30C1EE9D618D}"/>
              </a:ext>
            </a:extLst>
          </p:cNvPr>
          <p:cNvSpPr/>
          <p:nvPr/>
        </p:nvSpPr>
        <p:spPr>
          <a:xfrm>
            <a:off x="35496" y="3773301"/>
            <a:ext cx="88569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100" b="0" dirty="0">
                <a:latin typeface="Arial" panose="020B0604020202020204" pitchFamily="34" charset="0"/>
                <a:cs typeface="Arial" panose="020B0604020202020204" pitchFamily="34" charset="0"/>
              </a:rPr>
              <a:t>    TORRES, Marcelo Douglas de Figueiredo. Estado, democracia e administração pública no Brasil. Rio de Janeiro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BDAC308D-CA23-4F8C-8658-3E35F9739C55}"/>
              </a:ext>
            </a:extLst>
          </p:cNvPr>
          <p:cNvSpPr txBox="1">
            <a:spLocks/>
          </p:cNvSpPr>
          <p:nvPr/>
        </p:nvSpPr>
        <p:spPr>
          <a:xfrm>
            <a:off x="990600" y="202975"/>
            <a:ext cx="8153400" cy="504056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pt-BR" altLang="pt-BR" dirty="0">
                <a:solidFill>
                  <a:schemeClr val="bg1"/>
                </a:solidFill>
              </a:rPr>
              <a:t>REFERÊNCIAS</a:t>
            </a:r>
            <a:endParaRPr lang="en-US" altLang="pt-BR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8969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>
            <a:extLst>
              <a:ext uri="{FF2B5EF4-FFF2-40B4-BE49-F238E27FC236}">
                <a16:creationId xmlns:a16="http://schemas.microsoft.com/office/drawing/2014/main" id="{426AF7D6-D39E-4C41-93B5-8615A285BD7A}"/>
              </a:ext>
            </a:extLst>
          </p:cNvPr>
          <p:cNvSpPr txBox="1">
            <a:spLocks/>
          </p:cNvSpPr>
          <p:nvPr/>
        </p:nvSpPr>
        <p:spPr>
          <a:xfrm>
            <a:off x="467544" y="0"/>
            <a:ext cx="8420472" cy="885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MUNICIPAL de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ensino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C538779-280A-4BF8-8312-9226C5CF5CF2}"/>
              </a:ext>
            </a:extLst>
          </p:cNvPr>
          <p:cNvSpPr/>
          <p:nvPr/>
        </p:nvSpPr>
        <p:spPr>
          <a:xfrm>
            <a:off x="-16633" y="764704"/>
            <a:ext cx="9144000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2400" b="0" dirty="0">
                <a:latin typeface="Arial" panose="020B0604020202020204" pitchFamily="34" charset="0"/>
              </a:rPr>
              <a:t>É a organização legal dos elementos que se articulam para a efetiva concretização da autonomia do município, na área da educação.</a:t>
            </a:r>
          </a:p>
          <a:p>
            <a:pPr algn="just">
              <a:buNone/>
            </a:pPr>
            <a:r>
              <a:rPr lang="pt-BR" sz="2400" b="0" dirty="0">
                <a:latin typeface="Arial" panose="020B0604020202020204" pitchFamily="34" charset="0"/>
              </a:rPr>
              <a:t>O SME é composto basicamente pelos seguintes elementos:</a:t>
            </a:r>
          </a:p>
          <a:p>
            <a:pPr algn="just">
              <a:buNone/>
            </a:pPr>
            <a:r>
              <a:rPr lang="pt-BR" sz="2400" b="0" dirty="0">
                <a:latin typeface="SymbolMT"/>
              </a:rPr>
              <a:t>• </a:t>
            </a:r>
            <a:r>
              <a:rPr lang="pt-BR" sz="2400" b="0" dirty="0">
                <a:latin typeface="Arial" panose="020B0604020202020204" pitchFamily="34" charset="0"/>
              </a:rPr>
              <a:t>instituições públicas municipais de educação básica;</a:t>
            </a:r>
          </a:p>
          <a:p>
            <a:pPr algn="just">
              <a:buNone/>
            </a:pPr>
            <a:r>
              <a:rPr lang="pt-BR" sz="2400" b="0" dirty="0">
                <a:latin typeface="SymbolMT"/>
              </a:rPr>
              <a:t>• </a:t>
            </a:r>
            <a:r>
              <a:rPr lang="pt-BR" sz="2400" b="0" dirty="0">
                <a:latin typeface="Arial" panose="020B0604020202020204" pitchFamily="34" charset="0"/>
              </a:rPr>
              <a:t>instituições privada de educação infantil;</a:t>
            </a:r>
          </a:p>
          <a:p>
            <a:pPr algn="just">
              <a:buNone/>
            </a:pPr>
            <a:r>
              <a:rPr lang="pt-BR" sz="2400" b="0" dirty="0">
                <a:latin typeface="SymbolMT"/>
              </a:rPr>
              <a:t>• </a:t>
            </a:r>
            <a:r>
              <a:rPr lang="pt-BR" sz="2400" b="0" dirty="0">
                <a:latin typeface="Arial" panose="020B0604020202020204" pitchFamily="34" charset="0"/>
              </a:rPr>
              <a:t>secretaria municipal da educação;</a:t>
            </a:r>
          </a:p>
          <a:p>
            <a:pPr algn="just">
              <a:buNone/>
            </a:pPr>
            <a:r>
              <a:rPr lang="pt-BR" sz="2400" b="0" dirty="0">
                <a:latin typeface="SymbolMT"/>
              </a:rPr>
              <a:t>• </a:t>
            </a:r>
            <a:r>
              <a:rPr lang="pt-BR" sz="2400" b="0" dirty="0">
                <a:latin typeface="Arial" panose="020B0604020202020204" pitchFamily="34" charset="0"/>
              </a:rPr>
              <a:t>conselho municipal de educação (CME);</a:t>
            </a:r>
          </a:p>
          <a:p>
            <a:pPr algn="just">
              <a:buNone/>
            </a:pPr>
            <a:r>
              <a:rPr lang="pt-BR" sz="2400" b="0" dirty="0">
                <a:latin typeface="SymbolMT"/>
              </a:rPr>
              <a:t>• </a:t>
            </a:r>
            <a:r>
              <a:rPr lang="pt-BR" sz="2400" b="0" dirty="0">
                <a:latin typeface="Arial" panose="020B0604020202020204" pitchFamily="34" charset="0"/>
              </a:rPr>
              <a:t>conselho municipal do FUNDEF, o qual pode integrar o CME como Câmara;</a:t>
            </a:r>
          </a:p>
          <a:p>
            <a:pPr algn="just">
              <a:buNone/>
            </a:pPr>
            <a:r>
              <a:rPr lang="pt-BR" sz="2400" b="0" dirty="0">
                <a:latin typeface="SymbolMT"/>
              </a:rPr>
              <a:t>• </a:t>
            </a:r>
            <a:r>
              <a:rPr lang="pt-BR" sz="2400" b="0" dirty="0">
                <a:latin typeface="Arial" panose="020B0604020202020204" pitchFamily="34" charset="0"/>
              </a:rPr>
              <a:t>conselho municipal da alimentação escolar.</a:t>
            </a:r>
          </a:p>
          <a:p>
            <a:pPr algn="just">
              <a:buNone/>
            </a:pPr>
            <a:r>
              <a:rPr lang="pt-BR" sz="2400" b="0" dirty="0">
                <a:latin typeface="Arial" panose="020B0604020202020204" pitchFamily="34" charset="0"/>
              </a:rPr>
              <a:t>Cada sistema de ensino atua em função das necessidades e dos objetivos específicos de sua região (submetidos às diretrizes gerais da Educação Nacional) LDB Art. 18.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52777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F16DB2B-7578-424F-8789-9D3D1D952253}"/>
              </a:ext>
            </a:extLst>
          </p:cNvPr>
          <p:cNvSpPr/>
          <p:nvPr/>
        </p:nvSpPr>
        <p:spPr>
          <a:xfrm>
            <a:off x="287524" y="1916832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b="0" dirty="0"/>
              <a:t>“O processo de construção de conselhos é extremamente variável e tem relação direta com o nível de organização da sociedade civil em cada um dos município brasileiros.” (RIBEIRO E GUEDES, 2001, p.68).</a:t>
            </a:r>
            <a:endParaRPr lang="pt-BR" sz="36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DCE2C51-D251-47B5-AD91-F994A70E3D14}"/>
              </a:ext>
            </a:extLst>
          </p:cNvPr>
          <p:cNvSpPr/>
          <p:nvPr/>
        </p:nvSpPr>
        <p:spPr>
          <a:xfrm>
            <a:off x="1624269" y="116632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OS CONSELHOS E SEUS CONSELHEIROS</a:t>
            </a:r>
          </a:p>
        </p:txBody>
      </p:sp>
    </p:spTree>
    <p:extLst>
      <p:ext uri="{BB962C8B-B14F-4D97-AF65-F5344CB8AC3E}">
        <p14:creationId xmlns:p14="http://schemas.microsoft.com/office/powerpoint/2010/main" val="23609406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1112128-A020-4325-9FBB-7D575CB24100}"/>
              </a:ext>
            </a:extLst>
          </p:cNvPr>
          <p:cNvSpPr/>
          <p:nvPr/>
        </p:nvSpPr>
        <p:spPr>
          <a:xfrm>
            <a:off x="683568" y="116632"/>
            <a:ext cx="9036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Índice de Desenvolvimento Municipal Sustentável (IDEMS)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8F8A386-2426-47BC-98D5-9F10A8AC404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836712"/>
            <a:ext cx="9036496" cy="5328592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4DC4279E-F6E1-4389-B10F-A3FD552C7092}"/>
              </a:ext>
            </a:extLst>
          </p:cNvPr>
          <p:cNvSpPr/>
          <p:nvPr/>
        </p:nvSpPr>
        <p:spPr>
          <a:xfrm>
            <a:off x="2123728" y="6165304"/>
            <a:ext cx="4968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1200" dirty="0"/>
              <a:t>https://indicadores.fecam.org.br/indice/estadual/ano/2018</a:t>
            </a:r>
          </a:p>
        </p:txBody>
      </p:sp>
    </p:spTree>
    <p:extLst>
      <p:ext uri="{BB962C8B-B14F-4D97-AF65-F5344CB8AC3E}">
        <p14:creationId xmlns:p14="http://schemas.microsoft.com/office/powerpoint/2010/main" val="2639718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AF40D16-B928-47A6-AE41-D9C65BD0A448}"/>
              </a:ext>
            </a:extLst>
          </p:cNvPr>
          <p:cNvSpPr/>
          <p:nvPr/>
        </p:nvSpPr>
        <p:spPr>
          <a:xfrm>
            <a:off x="323528" y="1052736"/>
            <a:ext cx="7920880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DIAGNÓSTICO DOS CONSELHOS EM PCP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6FFB071-24C4-4A82-AFD5-6E96B2F52542}"/>
              </a:ext>
            </a:extLst>
          </p:cNvPr>
          <p:cNvSpPr/>
          <p:nvPr/>
        </p:nvSpPr>
        <p:spPr>
          <a:xfrm>
            <a:off x="107504" y="2340625"/>
            <a:ext cx="8640960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295 Municípios, considerando as Contas de Prefeito apreciadas em 2017 e referentes a 2016: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7737BB1-B6AA-4449-92FF-567DDC446311}"/>
              </a:ext>
            </a:extLst>
          </p:cNvPr>
          <p:cNvSpPr/>
          <p:nvPr/>
        </p:nvSpPr>
        <p:spPr>
          <a:xfrm>
            <a:off x="294994" y="3724346"/>
            <a:ext cx="8309453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não enviaram parecer do FUNDEB – 8,47%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0988B2B-DBA3-4E4C-8468-A37983C19B7B}"/>
              </a:ext>
            </a:extLst>
          </p:cNvPr>
          <p:cNvSpPr/>
          <p:nvPr/>
        </p:nvSpPr>
        <p:spPr>
          <a:xfrm>
            <a:off x="351046" y="4581128"/>
            <a:ext cx="7893361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58 não enviaram parecer do CMAE – 19,66% </a:t>
            </a:r>
          </a:p>
        </p:txBody>
      </p:sp>
    </p:spTree>
    <p:extLst>
      <p:ext uri="{BB962C8B-B14F-4D97-AF65-F5344CB8AC3E}">
        <p14:creationId xmlns:p14="http://schemas.microsoft.com/office/powerpoint/2010/main" val="4265436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>
            <a:extLst>
              <a:ext uri="{FF2B5EF4-FFF2-40B4-BE49-F238E27FC236}">
                <a16:creationId xmlns:a16="http://schemas.microsoft.com/office/drawing/2014/main" id="{426AF7D6-D39E-4C41-93B5-8615A285BD7A}"/>
              </a:ext>
            </a:extLst>
          </p:cNvPr>
          <p:cNvSpPr txBox="1">
            <a:spLocks/>
          </p:cNvSpPr>
          <p:nvPr/>
        </p:nvSpPr>
        <p:spPr>
          <a:xfrm>
            <a:off x="899592" y="0"/>
            <a:ext cx="8420472" cy="885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Conselho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Municipal de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Educação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C538779-280A-4BF8-8312-9226C5CF5CF2}"/>
              </a:ext>
            </a:extLst>
          </p:cNvPr>
          <p:cNvSpPr/>
          <p:nvPr/>
        </p:nvSpPr>
        <p:spPr>
          <a:xfrm>
            <a:off x="-30899" y="1052736"/>
            <a:ext cx="9144000" cy="509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2800" b="0" dirty="0"/>
              <a:t>É o órgão do sistema </a:t>
            </a:r>
            <a:r>
              <a:rPr lang="pt-BR" sz="2800" dirty="0"/>
              <a:t>responsável pela legislação educacional, que regulamenta, fiscaliza</a:t>
            </a:r>
            <a:r>
              <a:rPr lang="pt-BR" sz="2800" b="0" dirty="0"/>
              <a:t> e propõe medidas para melhoria das políticas educacionais. </a:t>
            </a:r>
          </a:p>
          <a:p>
            <a:pPr algn="just">
              <a:buNone/>
            </a:pPr>
            <a:r>
              <a:rPr lang="pt-BR" sz="2800" b="0" dirty="0"/>
              <a:t>É também um </a:t>
            </a:r>
            <a:r>
              <a:rPr lang="pt-BR" sz="2800" dirty="0"/>
              <a:t>instrumento de ação social </a:t>
            </a:r>
            <a:r>
              <a:rPr lang="pt-BR" sz="2800" b="0" dirty="0"/>
              <a:t>atendendo a demandas da sociedade quanto a transparência no uso dos recursos e a qualificação dos serviços públicos educacionais. </a:t>
            </a:r>
          </a:p>
          <a:p>
            <a:pPr algn="just">
              <a:buNone/>
            </a:pPr>
            <a:r>
              <a:rPr lang="pt-BR" sz="2800" b="0" dirty="0"/>
              <a:t>A sociedade, representada no conselho, torna-se vigilante na </a:t>
            </a:r>
            <a:r>
              <a:rPr lang="pt-BR" sz="2800" dirty="0"/>
              <a:t>defesa do direito de todos à educação </a:t>
            </a:r>
            <a:r>
              <a:rPr lang="pt-BR" sz="2800" b="0" dirty="0"/>
              <a:t>de qualidade e na observância dos regulamentos e leis federais.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68618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pt-BR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pt-BR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7246</TotalTime>
  <Words>2192</Words>
  <Application>Microsoft Office PowerPoint</Application>
  <PresentationFormat>Apresentação na tela (4:3)</PresentationFormat>
  <Paragraphs>166</Paragraphs>
  <Slides>41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9" baseType="lpstr">
      <vt:lpstr>Arial</vt:lpstr>
      <vt:lpstr>Calibri</vt:lpstr>
      <vt:lpstr>Humanist777BT-LightB</vt:lpstr>
      <vt:lpstr>Minion Pro</vt:lpstr>
      <vt:lpstr>SymbolMT</vt:lpstr>
      <vt:lpstr>Tahoma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TCSC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Mister Kormick</dc:creator>
  <cp:lastModifiedBy>Lucia Helena F. de Oliveira Pruja</cp:lastModifiedBy>
  <cp:revision>687</cp:revision>
  <cp:lastPrinted>2017-03-13T16:09:06Z</cp:lastPrinted>
  <dcterms:created xsi:type="dcterms:W3CDTF">2002-04-17T16:51:02Z</dcterms:created>
  <dcterms:modified xsi:type="dcterms:W3CDTF">2018-11-19T19:32:56Z</dcterms:modified>
</cp:coreProperties>
</file>